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1" r:id="rId1"/>
  </p:sldMasterIdLst>
  <p:sldIdLst>
    <p:sldId id="256" r:id="rId2"/>
    <p:sldId id="257" r:id="rId3"/>
    <p:sldId id="258" r:id="rId4"/>
    <p:sldId id="270" r:id="rId5"/>
    <p:sldId id="260" r:id="rId6"/>
    <p:sldId id="266" r:id="rId7"/>
    <p:sldId id="262" r:id="rId8"/>
    <p:sldId id="263" r:id="rId9"/>
    <p:sldId id="264" r:id="rId10"/>
    <p:sldId id="265" r:id="rId11"/>
    <p:sldId id="271" r:id="rId12"/>
    <p:sldId id="268" r:id="rId13"/>
    <p:sldId id="269"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E0202"/>
    <a:srgbClr val="570303"/>
    <a:srgbClr val="61050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3C897AE-6FF8-C0F7-F33F-E2B4D25401A0}" v="75" dt="2024-10-13T03:48:49.737"/>
    <p1510:client id="{3C92DE7E-C919-404F-1930-3250466E7FEE}" v="69" dt="2024-10-13T03:48:52.277"/>
    <p1510:client id="{55E38DD4-6BEF-21E9-C826-F57B7D577CCE}" v="343" dt="2024-10-12T20:33:13.657"/>
    <p1510:client id="{57573186-CE89-D313-C646-A6BDA66D16A1}" v="397" dt="2024-10-12T22:23:58.241"/>
    <p1510:client id="{B3CB61EE-EBA6-0BEB-3D7F-3FDD97634462}" v="135" dt="2024-10-13T02:38:25.048"/>
    <p1510:client id="{DFE3C285-5DD9-FB2F-0249-B620E6DFEB05}" v="383" dt="2024-10-13T02:29:37.76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3" d="100"/>
          <a:sy n="53" d="100"/>
        </p:scale>
        <p:origin x="108" y="3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19"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_rels/data1.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10" Type="http://schemas.openxmlformats.org/officeDocument/2006/relationships/image" Target="../media/image13.svg"/><Relationship Id="rId4" Type="http://schemas.openxmlformats.org/officeDocument/2006/relationships/image" Target="../media/image7.svg"/><Relationship Id="rId9" Type="http://schemas.openxmlformats.org/officeDocument/2006/relationships/image" Target="../media/image12.png"/></Relationships>
</file>

<file path=ppt/diagrams/_rels/data2.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svg"/><Relationship Id="rId1" Type="http://schemas.openxmlformats.org/officeDocument/2006/relationships/image" Target="../media/image14.png"/><Relationship Id="rId6" Type="http://schemas.openxmlformats.org/officeDocument/2006/relationships/image" Target="../media/image19.svg"/><Relationship Id="rId5" Type="http://schemas.openxmlformats.org/officeDocument/2006/relationships/image" Target="../media/image18.png"/><Relationship Id="rId10" Type="http://schemas.openxmlformats.org/officeDocument/2006/relationships/image" Target="../media/image23.svg"/><Relationship Id="rId4" Type="http://schemas.openxmlformats.org/officeDocument/2006/relationships/image" Target="../media/image17.svg"/><Relationship Id="rId9" Type="http://schemas.openxmlformats.org/officeDocument/2006/relationships/image" Target="../media/image22.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10" Type="http://schemas.openxmlformats.org/officeDocument/2006/relationships/image" Target="../media/image13.svg"/><Relationship Id="rId4" Type="http://schemas.openxmlformats.org/officeDocument/2006/relationships/image" Target="../media/image7.svg"/><Relationship Id="rId9" Type="http://schemas.openxmlformats.org/officeDocument/2006/relationships/image" Target="../media/image12.png"/></Relationships>
</file>

<file path=ppt/diagrams/_rels/drawing2.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svg"/><Relationship Id="rId1" Type="http://schemas.openxmlformats.org/officeDocument/2006/relationships/image" Target="../media/image14.png"/><Relationship Id="rId6" Type="http://schemas.openxmlformats.org/officeDocument/2006/relationships/image" Target="../media/image19.svg"/><Relationship Id="rId5" Type="http://schemas.openxmlformats.org/officeDocument/2006/relationships/image" Target="../media/image18.png"/><Relationship Id="rId10" Type="http://schemas.openxmlformats.org/officeDocument/2006/relationships/image" Target="../media/image23.svg"/><Relationship Id="rId4" Type="http://schemas.openxmlformats.org/officeDocument/2006/relationships/image" Target="../media/image17.svg"/><Relationship Id="rId9" Type="http://schemas.openxmlformats.org/officeDocument/2006/relationships/image" Target="../media/image22.pn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DDEC5F7-3315-4C3B-9F55-64F790C16A87}"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7E9FA7ED-CC62-4CF5-9BB3-7408A0C09F01}">
      <dgm:prSet/>
      <dgm:spPr/>
      <dgm:t>
        <a:bodyPr/>
        <a:lstStyle/>
        <a:p>
          <a:r>
            <a:rPr lang="en-US" b="1"/>
            <a:t>Supplier Delivery Performance Report</a:t>
          </a:r>
          <a:endParaRPr lang="en-US"/>
        </a:p>
      </dgm:t>
    </dgm:pt>
    <dgm:pt modelId="{0BA4C58B-316E-4E39-B1C3-6094CECB3B65}" type="parTrans" cxnId="{6BA3FE95-529B-45D5-9D66-A5BD843F3EC0}">
      <dgm:prSet/>
      <dgm:spPr/>
      <dgm:t>
        <a:bodyPr/>
        <a:lstStyle/>
        <a:p>
          <a:endParaRPr lang="en-US"/>
        </a:p>
      </dgm:t>
    </dgm:pt>
    <dgm:pt modelId="{D81E9C92-BD16-4DFC-9174-7FA9D6E36C8F}" type="sibTrans" cxnId="{6BA3FE95-529B-45D5-9D66-A5BD843F3EC0}">
      <dgm:prSet/>
      <dgm:spPr/>
      <dgm:t>
        <a:bodyPr/>
        <a:lstStyle/>
        <a:p>
          <a:endParaRPr lang="en-US"/>
        </a:p>
      </dgm:t>
    </dgm:pt>
    <dgm:pt modelId="{00063594-C588-4F54-B3A6-274A3B0D03E9}">
      <dgm:prSet/>
      <dgm:spPr/>
      <dgm:t>
        <a:bodyPr/>
        <a:lstStyle/>
        <a:p>
          <a:r>
            <a:rPr lang="en-US" b="1"/>
            <a:t>• Purpose</a:t>
          </a:r>
          <a:r>
            <a:rPr lang="en-US"/>
            <a:t>: This report tracks the delivery times of Bacchus Winery's suppliers, comparing the expected delivery date with the actual delivery date.</a:t>
          </a:r>
        </a:p>
      </dgm:t>
    </dgm:pt>
    <dgm:pt modelId="{1DD8BC21-6769-49C9-BF02-A8D81ACA3534}" type="parTrans" cxnId="{DAD8BDF8-FF48-4C40-A8CD-0D812764967F}">
      <dgm:prSet/>
      <dgm:spPr/>
      <dgm:t>
        <a:bodyPr/>
        <a:lstStyle/>
        <a:p>
          <a:endParaRPr lang="en-US"/>
        </a:p>
      </dgm:t>
    </dgm:pt>
    <dgm:pt modelId="{B46D8375-B7E4-4723-BCFC-69B1142E311A}" type="sibTrans" cxnId="{DAD8BDF8-FF48-4C40-A8CD-0D812764967F}">
      <dgm:prSet/>
      <dgm:spPr/>
      <dgm:t>
        <a:bodyPr/>
        <a:lstStyle/>
        <a:p>
          <a:endParaRPr lang="en-US"/>
        </a:p>
      </dgm:t>
    </dgm:pt>
    <dgm:pt modelId="{18CED594-9367-46C1-8D73-6D6DD561E11D}">
      <dgm:prSet/>
      <dgm:spPr/>
      <dgm:t>
        <a:bodyPr/>
        <a:lstStyle/>
        <a:p>
          <a:r>
            <a:rPr lang="en-US"/>
            <a:t>• </a:t>
          </a:r>
          <a:r>
            <a:rPr lang="en-US" b="1"/>
            <a:t>Value</a:t>
          </a:r>
          <a:r>
            <a:rPr lang="en-US"/>
            <a:t>: It identifies delays and helps Bacchus Winery improve supplier management by pinpointing problematic suppliers and quantifying the delays.</a:t>
          </a:r>
        </a:p>
      </dgm:t>
    </dgm:pt>
    <dgm:pt modelId="{3F5A6739-CB50-4520-9F8A-7A840D600BCB}" type="parTrans" cxnId="{E60BD92B-F674-410B-A9DA-F13BEC9CCE6C}">
      <dgm:prSet/>
      <dgm:spPr/>
      <dgm:t>
        <a:bodyPr/>
        <a:lstStyle/>
        <a:p>
          <a:endParaRPr lang="en-US"/>
        </a:p>
      </dgm:t>
    </dgm:pt>
    <dgm:pt modelId="{F112C973-0047-4593-BBB0-48C355005B67}" type="sibTrans" cxnId="{E60BD92B-F674-410B-A9DA-F13BEC9CCE6C}">
      <dgm:prSet/>
      <dgm:spPr/>
      <dgm:t>
        <a:bodyPr/>
        <a:lstStyle/>
        <a:p>
          <a:endParaRPr lang="en-US"/>
        </a:p>
      </dgm:t>
    </dgm:pt>
    <dgm:pt modelId="{1EEBCEF3-F916-4003-9FE3-E809B2685A8E}">
      <dgm:prSet/>
      <dgm:spPr/>
      <dgm:t>
        <a:bodyPr/>
        <a:lstStyle/>
        <a:p>
          <a:r>
            <a:rPr lang="en-US" b="1"/>
            <a:t>Wine Sales Performance Report</a:t>
          </a:r>
          <a:endParaRPr lang="en-US"/>
        </a:p>
      </dgm:t>
    </dgm:pt>
    <dgm:pt modelId="{54EB9070-24A9-4CF5-A59C-5CEF902A8442}" type="parTrans" cxnId="{FC44B48A-2ACA-4C7C-930B-E9585DE19B24}">
      <dgm:prSet/>
      <dgm:spPr/>
      <dgm:t>
        <a:bodyPr/>
        <a:lstStyle/>
        <a:p>
          <a:endParaRPr lang="en-US"/>
        </a:p>
      </dgm:t>
    </dgm:pt>
    <dgm:pt modelId="{BC73FCD5-46B2-4B6B-806D-E487CE792CB6}" type="sibTrans" cxnId="{FC44B48A-2ACA-4C7C-930B-E9585DE19B24}">
      <dgm:prSet/>
      <dgm:spPr/>
      <dgm:t>
        <a:bodyPr/>
        <a:lstStyle/>
        <a:p>
          <a:endParaRPr lang="en-US"/>
        </a:p>
      </dgm:t>
    </dgm:pt>
    <dgm:pt modelId="{A88DF52B-1409-4ECC-A955-4A0400B61CDF}">
      <dgm:prSet/>
      <dgm:spPr/>
      <dgm:t>
        <a:bodyPr/>
        <a:lstStyle/>
        <a:p>
          <a:r>
            <a:rPr lang="en-US" b="1"/>
            <a:t>• Purpose</a:t>
          </a:r>
          <a:r>
            <a:rPr lang="en-US"/>
            <a:t>: This report analyzes the sales performance of different wines (Merlot, Cabernet, Chablis, Chardonnay) to identify underperforming wines and track which distributors carry each wine.</a:t>
          </a:r>
        </a:p>
      </dgm:t>
    </dgm:pt>
    <dgm:pt modelId="{B8A8638D-039B-4C76-A414-A19909E57844}" type="parTrans" cxnId="{8A021A5D-BEA0-49AA-8499-91511685068D}">
      <dgm:prSet/>
      <dgm:spPr/>
      <dgm:t>
        <a:bodyPr/>
        <a:lstStyle/>
        <a:p>
          <a:endParaRPr lang="en-US"/>
        </a:p>
      </dgm:t>
    </dgm:pt>
    <dgm:pt modelId="{6045677A-99C0-41F4-8DBE-62BFC8860D9B}" type="sibTrans" cxnId="{8A021A5D-BEA0-49AA-8499-91511685068D}">
      <dgm:prSet/>
      <dgm:spPr/>
      <dgm:t>
        <a:bodyPr/>
        <a:lstStyle/>
        <a:p>
          <a:endParaRPr lang="en-US"/>
        </a:p>
      </dgm:t>
    </dgm:pt>
    <dgm:pt modelId="{B8A77F03-5ECB-4DCF-A59C-266B22E88518}" type="pres">
      <dgm:prSet presAssocID="{CDDEC5F7-3315-4C3B-9F55-64F790C16A87}" presName="root" presStyleCnt="0">
        <dgm:presLayoutVars>
          <dgm:dir/>
          <dgm:resizeHandles val="exact"/>
        </dgm:presLayoutVars>
      </dgm:prSet>
      <dgm:spPr/>
    </dgm:pt>
    <dgm:pt modelId="{11C8A482-185F-4624-9613-EEE29EE54FC8}" type="pres">
      <dgm:prSet presAssocID="{7E9FA7ED-CC62-4CF5-9BB3-7408A0C09F01}" presName="compNode" presStyleCnt="0"/>
      <dgm:spPr/>
    </dgm:pt>
    <dgm:pt modelId="{162DAA97-5FDF-466C-8150-7EAEF2505F76}" type="pres">
      <dgm:prSet presAssocID="{7E9FA7ED-CC62-4CF5-9BB3-7408A0C09F01}" presName="bgRect" presStyleLbl="bgShp" presStyleIdx="0" presStyleCnt="5"/>
      <dgm:spPr/>
    </dgm:pt>
    <dgm:pt modelId="{104C71D6-5E79-4B8D-BE82-067E64EA93AE}" type="pres">
      <dgm:prSet presAssocID="{7E9FA7ED-CC62-4CF5-9BB3-7408A0C09F01}"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eck List"/>
        </a:ext>
      </dgm:extLst>
    </dgm:pt>
    <dgm:pt modelId="{1306C4B5-8A20-469B-8B49-EC0EE050D630}" type="pres">
      <dgm:prSet presAssocID="{7E9FA7ED-CC62-4CF5-9BB3-7408A0C09F01}" presName="spaceRect" presStyleCnt="0"/>
      <dgm:spPr/>
    </dgm:pt>
    <dgm:pt modelId="{4BCF3E3C-1B2A-4971-BB94-7767498D56C3}" type="pres">
      <dgm:prSet presAssocID="{7E9FA7ED-CC62-4CF5-9BB3-7408A0C09F01}" presName="parTx" presStyleLbl="revTx" presStyleIdx="0" presStyleCnt="5">
        <dgm:presLayoutVars>
          <dgm:chMax val="0"/>
          <dgm:chPref val="0"/>
        </dgm:presLayoutVars>
      </dgm:prSet>
      <dgm:spPr/>
    </dgm:pt>
    <dgm:pt modelId="{10C9DC4E-A6CB-432C-8112-0E50A0018914}" type="pres">
      <dgm:prSet presAssocID="{D81E9C92-BD16-4DFC-9174-7FA9D6E36C8F}" presName="sibTrans" presStyleCnt="0"/>
      <dgm:spPr/>
    </dgm:pt>
    <dgm:pt modelId="{A4EFD971-AFC1-4BC9-94AE-0BF59D931DF6}" type="pres">
      <dgm:prSet presAssocID="{00063594-C588-4F54-B3A6-274A3B0D03E9}" presName="compNode" presStyleCnt="0"/>
      <dgm:spPr/>
    </dgm:pt>
    <dgm:pt modelId="{DEBC2D9A-F232-4363-80C4-D8BB140B8E28}" type="pres">
      <dgm:prSet presAssocID="{00063594-C588-4F54-B3A6-274A3B0D03E9}" presName="bgRect" presStyleLbl="bgShp" presStyleIdx="1" presStyleCnt="5"/>
      <dgm:spPr/>
    </dgm:pt>
    <dgm:pt modelId="{0AE5D4E0-5F4D-4390-B356-94083029AA04}" type="pres">
      <dgm:prSet presAssocID="{00063594-C588-4F54-B3A6-274A3B0D03E9}"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Waiter"/>
        </a:ext>
      </dgm:extLst>
    </dgm:pt>
    <dgm:pt modelId="{138CF2E7-25F2-4F94-82D3-3E63C3DE0602}" type="pres">
      <dgm:prSet presAssocID="{00063594-C588-4F54-B3A6-274A3B0D03E9}" presName="spaceRect" presStyleCnt="0"/>
      <dgm:spPr/>
    </dgm:pt>
    <dgm:pt modelId="{4211B167-A204-4480-B371-6195C365ED50}" type="pres">
      <dgm:prSet presAssocID="{00063594-C588-4F54-B3A6-274A3B0D03E9}" presName="parTx" presStyleLbl="revTx" presStyleIdx="1" presStyleCnt="5">
        <dgm:presLayoutVars>
          <dgm:chMax val="0"/>
          <dgm:chPref val="0"/>
        </dgm:presLayoutVars>
      </dgm:prSet>
      <dgm:spPr/>
    </dgm:pt>
    <dgm:pt modelId="{4F3EF1EC-C86C-45F9-8905-98E6B456FB3E}" type="pres">
      <dgm:prSet presAssocID="{B46D8375-B7E4-4723-BCFC-69B1142E311A}" presName="sibTrans" presStyleCnt="0"/>
      <dgm:spPr/>
    </dgm:pt>
    <dgm:pt modelId="{158E6E0F-FE0C-4277-97A2-16704DFA795A}" type="pres">
      <dgm:prSet presAssocID="{18CED594-9367-46C1-8D73-6D6DD561E11D}" presName="compNode" presStyleCnt="0"/>
      <dgm:spPr/>
    </dgm:pt>
    <dgm:pt modelId="{0F79F93C-CE7B-4695-A6AD-C558B61EB80F}" type="pres">
      <dgm:prSet presAssocID="{18CED594-9367-46C1-8D73-6D6DD561E11D}" presName="bgRect" presStyleLbl="bgShp" presStyleIdx="2" presStyleCnt="5"/>
      <dgm:spPr/>
    </dgm:pt>
    <dgm:pt modelId="{65FB91E5-F721-4389-A08B-A10D857F26AE}" type="pres">
      <dgm:prSet presAssocID="{18CED594-9367-46C1-8D73-6D6DD561E11D}"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ruck"/>
        </a:ext>
      </dgm:extLst>
    </dgm:pt>
    <dgm:pt modelId="{F483440D-0F6B-4D1A-8D06-33DAE7A2FB43}" type="pres">
      <dgm:prSet presAssocID="{18CED594-9367-46C1-8D73-6D6DD561E11D}" presName="spaceRect" presStyleCnt="0"/>
      <dgm:spPr/>
    </dgm:pt>
    <dgm:pt modelId="{98C2B764-E02C-41E7-B77B-52405AF86DBD}" type="pres">
      <dgm:prSet presAssocID="{18CED594-9367-46C1-8D73-6D6DD561E11D}" presName="parTx" presStyleLbl="revTx" presStyleIdx="2" presStyleCnt="5">
        <dgm:presLayoutVars>
          <dgm:chMax val="0"/>
          <dgm:chPref val="0"/>
        </dgm:presLayoutVars>
      </dgm:prSet>
      <dgm:spPr/>
    </dgm:pt>
    <dgm:pt modelId="{286E0144-4F82-43AF-9624-EE1753BFBA40}" type="pres">
      <dgm:prSet presAssocID="{F112C973-0047-4593-BBB0-48C355005B67}" presName="sibTrans" presStyleCnt="0"/>
      <dgm:spPr/>
    </dgm:pt>
    <dgm:pt modelId="{4BB1F860-DA65-4BC8-8E1B-CFD2BF4B3B8F}" type="pres">
      <dgm:prSet presAssocID="{1EEBCEF3-F916-4003-9FE3-E809B2685A8E}" presName="compNode" presStyleCnt="0"/>
      <dgm:spPr/>
    </dgm:pt>
    <dgm:pt modelId="{47F52C9D-C24A-4F2C-8AB2-D67033FAF532}" type="pres">
      <dgm:prSet presAssocID="{1EEBCEF3-F916-4003-9FE3-E809B2685A8E}" presName="bgRect" presStyleLbl="bgShp" presStyleIdx="3" presStyleCnt="5"/>
      <dgm:spPr/>
    </dgm:pt>
    <dgm:pt modelId="{35AB6776-865A-41D0-97BC-9ECE3DA98C92}" type="pres">
      <dgm:prSet presAssocID="{1EEBCEF3-F916-4003-9FE3-E809B2685A8E}"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Wine"/>
        </a:ext>
      </dgm:extLst>
    </dgm:pt>
    <dgm:pt modelId="{64C224A8-4769-4431-B3C3-DB17F1C56545}" type="pres">
      <dgm:prSet presAssocID="{1EEBCEF3-F916-4003-9FE3-E809B2685A8E}" presName="spaceRect" presStyleCnt="0"/>
      <dgm:spPr/>
    </dgm:pt>
    <dgm:pt modelId="{59D4FA19-5C5E-451D-BC5C-5205C11E5FA8}" type="pres">
      <dgm:prSet presAssocID="{1EEBCEF3-F916-4003-9FE3-E809B2685A8E}" presName="parTx" presStyleLbl="revTx" presStyleIdx="3" presStyleCnt="5">
        <dgm:presLayoutVars>
          <dgm:chMax val="0"/>
          <dgm:chPref val="0"/>
        </dgm:presLayoutVars>
      </dgm:prSet>
      <dgm:spPr/>
    </dgm:pt>
    <dgm:pt modelId="{516450E3-77A1-40B3-8D5D-563F68717974}" type="pres">
      <dgm:prSet presAssocID="{BC73FCD5-46B2-4B6B-806D-E487CE792CB6}" presName="sibTrans" presStyleCnt="0"/>
      <dgm:spPr/>
    </dgm:pt>
    <dgm:pt modelId="{B585B3BE-74E4-46CB-8F2D-B8FF29D1250F}" type="pres">
      <dgm:prSet presAssocID="{A88DF52B-1409-4ECC-A955-4A0400B61CDF}" presName="compNode" presStyleCnt="0"/>
      <dgm:spPr/>
    </dgm:pt>
    <dgm:pt modelId="{4AB01F5D-F165-424D-8151-251EBFDD755C}" type="pres">
      <dgm:prSet presAssocID="{A88DF52B-1409-4ECC-A955-4A0400B61CDF}" presName="bgRect" presStyleLbl="bgShp" presStyleIdx="4" presStyleCnt="5"/>
      <dgm:spPr/>
    </dgm:pt>
    <dgm:pt modelId="{AD91577F-2084-45E4-94E4-B8C0C0E2A77C}" type="pres">
      <dgm:prSet presAssocID="{A88DF52B-1409-4ECC-A955-4A0400B61CDF}"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Tongue"/>
        </a:ext>
      </dgm:extLst>
    </dgm:pt>
    <dgm:pt modelId="{5B3EC7DD-A5F1-40BA-88B5-050D8F341C4B}" type="pres">
      <dgm:prSet presAssocID="{A88DF52B-1409-4ECC-A955-4A0400B61CDF}" presName="spaceRect" presStyleCnt="0"/>
      <dgm:spPr/>
    </dgm:pt>
    <dgm:pt modelId="{198C3A1E-BBD7-476E-99FC-5ACB91D47161}" type="pres">
      <dgm:prSet presAssocID="{A88DF52B-1409-4ECC-A955-4A0400B61CDF}" presName="parTx" presStyleLbl="revTx" presStyleIdx="4" presStyleCnt="5">
        <dgm:presLayoutVars>
          <dgm:chMax val="0"/>
          <dgm:chPref val="0"/>
        </dgm:presLayoutVars>
      </dgm:prSet>
      <dgm:spPr/>
    </dgm:pt>
  </dgm:ptLst>
  <dgm:cxnLst>
    <dgm:cxn modelId="{E60BD92B-F674-410B-A9DA-F13BEC9CCE6C}" srcId="{CDDEC5F7-3315-4C3B-9F55-64F790C16A87}" destId="{18CED594-9367-46C1-8D73-6D6DD561E11D}" srcOrd="2" destOrd="0" parTransId="{3F5A6739-CB50-4520-9F8A-7A840D600BCB}" sibTransId="{F112C973-0047-4593-BBB0-48C355005B67}"/>
    <dgm:cxn modelId="{0469715C-0577-43A6-8D8B-8A604A513BC7}" type="presOf" srcId="{CDDEC5F7-3315-4C3B-9F55-64F790C16A87}" destId="{B8A77F03-5ECB-4DCF-A59C-266B22E88518}" srcOrd="0" destOrd="0" presId="urn:microsoft.com/office/officeart/2018/2/layout/IconVerticalSolidList"/>
    <dgm:cxn modelId="{8A021A5D-BEA0-49AA-8499-91511685068D}" srcId="{CDDEC5F7-3315-4C3B-9F55-64F790C16A87}" destId="{A88DF52B-1409-4ECC-A955-4A0400B61CDF}" srcOrd="4" destOrd="0" parTransId="{B8A8638D-039B-4C76-A414-A19909E57844}" sibTransId="{6045677A-99C0-41F4-8DBE-62BFC8860D9B}"/>
    <dgm:cxn modelId="{D9D4B14B-DCDA-401B-8CB3-2B3A1081BE04}" type="presOf" srcId="{1EEBCEF3-F916-4003-9FE3-E809B2685A8E}" destId="{59D4FA19-5C5E-451D-BC5C-5205C11E5FA8}" srcOrd="0" destOrd="0" presId="urn:microsoft.com/office/officeart/2018/2/layout/IconVerticalSolidList"/>
    <dgm:cxn modelId="{FC44B48A-2ACA-4C7C-930B-E9585DE19B24}" srcId="{CDDEC5F7-3315-4C3B-9F55-64F790C16A87}" destId="{1EEBCEF3-F916-4003-9FE3-E809B2685A8E}" srcOrd="3" destOrd="0" parTransId="{54EB9070-24A9-4CF5-A59C-5CEF902A8442}" sibTransId="{BC73FCD5-46B2-4B6B-806D-E487CE792CB6}"/>
    <dgm:cxn modelId="{6BA3FE95-529B-45D5-9D66-A5BD843F3EC0}" srcId="{CDDEC5F7-3315-4C3B-9F55-64F790C16A87}" destId="{7E9FA7ED-CC62-4CF5-9BB3-7408A0C09F01}" srcOrd="0" destOrd="0" parTransId="{0BA4C58B-316E-4E39-B1C3-6094CECB3B65}" sibTransId="{D81E9C92-BD16-4DFC-9174-7FA9D6E36C8F}"/>
    <dgm:cxn modelId="{6BEE31A1-0DAB-4C03-8181-4C952C1B6732}" type="presOf" srcId="{18CED594-9367-46C1-8D73-6D6DD561E11D}" destId="{98C2B764-E02C-41E7-B77B-52405AF86DBD}" srcOrd="0" destOrd="0" presId="urn:microsoft.com/office/officeart/2018/2/layout/IconVerticalSolidList"/>
    <dgm:cxn modelId="{2349CABA-C3B1-47FB-91AF-680216ACDC12}" type="presOf" srcId="{7E9FA7ED-CC62-4CF5-9BB3-7408A0C09F01}" destId="{4BCF3E3C-1B2A-4971-BB94-7767498D56C3}" srcOrd="0" destOrd="0" presId="urn:microsoft.com/office/officeart/2018/2/layout/IconVerticalSolidList"/>
    <dgm:cxn modelId="{2FAFA6C8-5CB9-4926-89F4-73692A5C3261}" type="presOf" srcId="{A88DF52B-1409-4ECC-A955-4A0400B61CDF}" destId="{198C3A1E-BBD7-476E-99FC-5ACB91D47161}" srcOrd="0" destOrd="0" presId="urn:microsoft.com/office/officeart/2018/2/layout/IconVerticalSolidList"/>
    <dgm:cxn modelId="{B8FCA1EF-FD29-4344-8F91-E0540F80ADDD}" type="presOf" srcId="{00063594-C588-4F54-B3A6-274A3B0D03E9}" destId="{4211B167-A204-4480-B371-6195C365ED50}" srcOrd="0" destOrd="0" presId="urn:microsoft.com/office/officeart/2018/2/layout/IconVerticalSolidList"/>
    <dgm:cxn modelId="{DAD8BDF8-FF48-4C40-A8CD-0D812764967F}" srcId="{CDDEC5F7-3315-4C3B-9F55-64F790C16A87}" destId="{00063594-C588-4F54-B3A6-274A3B0D03E9}" srcOrd="1" destOrd="0" parTransId="{1DD8BC21-6769-49C9-BF02-A8D81ACA3534}" sibTransId="{B46D8375-B7E4-4723-BCFC-69B1142E311A}"/>
    <dgm:cxn modelId="{953F67C6-FE87-4E51-A20F-436C6030035E}" type="presParOf" srcId="{B8A77F03-5ECB-4DCF-A59C-266B22E88518}" destId="{11C8A482-185F-4624-9613-EEE29EE54FC8}" srcOrd="0" destOrd="0" presId="urn:microsoft.com/office/officeart/2018/2/layout/IconVerticalSolidList"/>
    <dgm:cxn modelId="{FABB85C4-8539-4748-A9FE-03E7B8478353}" type="presParOf" srcId="{11C8A482-185F-4624-9613-EEE29EE54FC8}" destId="{162DAA97-5FDF-466C-8150-7EAEF2505F76}" srcOrd="0" destOrd="0" presId="urn:microsoft.com/office/officeart/2018/2/layout/IconVerticalSolidList"/>
    <dgm:cxn modelId="{05845BB7-C937-467A-A9E4-845CB5FD3FD0}" type="presParOf" srcId="{11C8A482-185F-4624-9613-EEE29EE54FC8}" destId="{104C71D6-5E79-4B8D-BE82-067E64EA93AE}" srcOrd="1" destOrd="0" presId="urn:microsoft.com/office/officeart/2018/2/layout/IconVerticalSolidList"/>
    <dgm:cxn modelId="{39A7EC77-69C8-4F75-9F85-E5520A2C1664}" type="presParOf" srcId="{11C8A482-185F-4624-9613-EEE29EE54FC8}" destId="{1306C4B5-8A20-469B-8B49-EC0EE050D630}" srcOrd="2" destOrd="0" presId="urn:microsoft.com/office/officeart/2018/2/layout/IconVerticalSolidList"/>
    <dgm:cxn modelId="{525CD961-D37F-4468-B38E-B81A146B4FD9}" type="presParOf" srcId="{11C8A482-185F-4624-9613-EEE29EE54FC8}" destId="{4BCF3E3C-1B2A-4971-BB94-7767498D56C3}" srcOrd="3" destOrd="0" presId="urn:microsoft.com/office/officeart/2018/2/layout/IconVerticalSolidList"/>
    <dgm:cxn modelId="{1542162A-6B46-4162-B023-81D80690532C}" type="presParOf" srcId="{B8A77F03-5ECB-4DCF-A59C-266B22E88518}" destId="{10C9DC4E-A6CB-432C-8112-0E50A0018914}" srcOrd="1" destOrd="0" presId="urn:microsoft.com/office/officeart/2018/2/layout/IconVerticalSolidList"/>
    <dgm:cxn modelId="{491828B3-2B6B-47ED-97AD-06136B83FC71}" type="presParOf" srcId="{B8A77F03-5ECB-4DCF-A59C-266B22E88518}" destId="{A4EFD971-AFC1-4BC9-94AE-0BF59D931DF6}" srcOrd="2" destOrd="0" presId="urn:microsoft.com/office/officeart/2018/2/layout/IconVerticalSolidList"/>
    <dgm:cxn modelId="{911D2456-1D43-4C2A-BCA5-9F4D842719FA}" type="presParOf" srcId="{A4EFD971-AFC1-4BC9-94AE-0BF59D931DF6}" destId="{DEBC2D9A-F232-4363-80C4-D8BB140B8E28}" srcOrd="0" destOrd="0" presId="urn:microsoft.com/office/officeart/2018/2/layout/IconVerticalSolidList"/>
    <dgm:cxn modelId="{86336898-A3B3-470F-A6CE-C24960D72B7C}" type="presParOf" srcId="{A4EFD971-AFC1-4BC9-94AE-0BF59D931DF6}" destId="{0AE5D4E0-5F4D-4390-B356-94083029AA04}" srcOrd="1" destOrd="0" presId="urn:microsoft.com/office/officeart/2018/2/layout/IconVerticalSolidList"/>
    <dgm:cxn modelId="{EB778AAC-EA11-44C5-BB04-EFEC86FF0DE4}" type="presParOf" srcId="{A4EFD971-AFC1-4BC9-94AE-0BF59D931DF6}" destId="{138CF2E7-25F2-4F94-82D3-3E63C3DE0602}" srcOrd="2" destOrd="0" presId="urn:microsoft.com/office/officeart/2018/2/layout/IconVerticalSolidList"/>
    <dgm:cxn modelId="{5F4AF0FB-E481-419F-86A6-837797ECA0BF}" type="presParOf" srcId="{A4EFD971-AFC1-4BC9-94AE-0BF59D931DF6}" destId="{4211B167-A204-4480-B371-6195C365ED50}" srcOrd="3" destOrd="0" presId="urn:microsoft.com/office/officeart/2018/2/layout/IconVerticalSolidList"/>
    <dgm:cxn modelId="{CABC6FF0-7022-41B5-B0D0-CB302D950070}" type="presParOf" srcId="{B8A77F03-5ECB-4DCF-A59C-266B22E88518}" destId="{4F3EF1EC-C86C-45F9-8905-98E6B456FB3E}" srcOrd="3" destOrd="0" presId="urn:microsoft.com/office/officeart/2018/2/layout/IconVerticalSolidList"/>
    <dgm:cxn modelId="{140F75B8-26DE-47F7-8728-2694653803BC}" type="presParOf" srcId="{B8A77F03-5ECB-4DCF-A59C-266B22E88518}" destId="{158E6E0F-FE0C-4277-97A2-16704DFA795A}" srcOrd="4" destOrd="0" presId="urn:microsoft.com/office/officeart/2018/2/layout/IconVerticalSolidList"/>
    <dgm:cxn modelId="{1202464E-A5B0-45ED-A82F-1C106737D730}" type="presParOf" srcId="{158E6E0F-FE0C-4277-97A2-16704DFA795A}" destId="{0F79F93C-CE7B-4695-A6AD-C558B61EB80F}" srcOrd="0" destOrd="0" presId="urn:microsoft.com/office/officeart/2018/2/layout/IconVerticalSolidList"/>
    <dgm:cxn modelId="{12CA3E49-54C7-440D-84F4-E34B96D62083}" type="presParOf" srcId="{158E6E0F-FE0C-4277-97A2-16704DFA795A}" destId="{65FB91E5-F721-4389-A08B-A10D857F26AE}" srcOrd="1" destOrd="0" presId="urn:microsoft.com/office/officeart/2018/2/layout/IconVerticalSolidList"/>
    <dgm:cxn modelId="{3214C1C6-60C0-4E07-9D7C-4C54D9B158ED}" type="presParOf" srcId="{158E6E0F-FE0C-4277-97A2-16704DFA795A}" destId="{F483440D-0F6B-4D1A-8D06-33DAE7A2FB43}" srcOrd="2" destOrd="0" presId="urn:microsoft.com/office/officeart/2018/2/layout/IconVerticalSolidList"/>
    <dgm:cxn modelId="{41A3FBE1-FC05-4D34-838E-B325B0A7B781}" type="presParOf" srcId="{158E6E0F-FE0C-4277-97A2-16704DFA795A}" destId="{98C2B764-E02C-41E7-B77B-52405AF86DBD}" srcOrd="3" destOrd="0" presId="urn:microsoft.com/office/officeart/2018/2/layout/IconVerticalSolidList"/>
    <dgm:cxn modelId="{9584F9F9-8BC7-48D7-BAC9-D1E15D74B980}" type="presParOf" srcId="{B8A77F03-5ECB-4DCF-A59C-266B22E88518}" destId="{286E0144-4F82-43AF-9624-EE1753BFBA40}" srcOrd="5" destOrd="0" presId="urn:microsoft.com/office/officeart/2018/2/layout/IconVerticalSolidList"/>
    <dgm:cxn modelId="{97DF04EE-5E81-4DC9-992C-03352E4286FA}" type="presParOf" srcId="{B8A77F03-5ECB-4DCF-A59C-266B22E88518}" destId="{4BB1F860-DA65-4BC8-8E1B-CFD2BF4B3B8F}" srcOrd="6" destOrd="0" presId="urn:microsoft.com/office/officeart/2018/2/layout/IconVerticalSolidList"/>
    <dgm:cxn modelId="{0A442EAE-59C4-4E40-914D-175589BF1E04}" type="presParOf" srcId="{4BB1F860-DA65-4BC8-8E1B-CFD2BF4B3B8F}" destId="{47F52C9D-C24A-4F2C-8AB2-D67033FAF532}" srcOrd="0" destOrd="0" presId="urn:microsoft.com/office/officeart/2018/2/layout/IconVerticalSolidList"/>
    <dgm:cxn modelId="{9422AD3B-EB48-4EDC-8DD7-84B57DD73F4A}" type="presParOf" srcId="{4BB1F860-DA65-4BC8-8E1B-CFD2BF4B3B8F}" destId="{35AB6776-865A-41D0-97BC-9ECE3DA98C92}" srcOrd="1" destOrd="0" presId="urn:microsoft.com/office/officeart/2018/2/layout/IconVerticalSolidList"/>
    <dgm:cxn modelId="{1705BDE9-CB25-4FC9-9FEF-2A9C54D8B5B4}" type="presParOf" srcId="{4BB1F860-DA65-4BC8-8E1B-CFD2BF4B3B8F}" destId="{64C224A8-4769-4431-B3C3-DB17F1C56545}" srcOrd="2" destOrd="0" presId="urn:microsoft.com/office/officeart/2018/2/layout/IconVerticalSolidList"/>
    <dgm:cxn modelId="{32EFE962-0692-4CBF-802C-910D27C1032E}" type="presParOf" srcId="{4BB1F860-DA65-4BC8-8E1B-CFD2BF4B3B8F}" destId="{59D4FA19-5C5E-451D-BC5C-5205C11E5FA8}" srcOrd="3" destOrd="0" presId="urn:microsoft.com/office/officeart/2018/2/layout/IconVerticalSolidList"/>
    <dgm:cxn modelId="{59A368F7-CB55-4E31-80D9-5B63C1F3CD2A}" type="presParOf" srcId="{B8A77F03-5ECB-4DCF-A59C-266B22E88518}" destId="{516450E3-77A1-40B3-8D5D-563F68717974}" srcOrd="7" destOrd="0" presId="urn:microsoft.com/office/officeart/2018/2/layout/IconVerticalSolidList"/>
    <dgm:cxn modelId="{C8ED857B-43E1-415B-8442-AD7890E1FFAD}" type="presParOf" srcId="{B8A77F03-5ECB-4DCF-A59C-266B22E88518}" destId="{B585B3BE-74E4-46CB-8F2D-B8FF29D1250F}" srcOrd="8" destOrd="0" presId="urn:microsoft.com/office/officeart/2018/2/layout/IconVerticalSolidList"/>
    <dgm:cxn modelId="{2AB7BAB1-CE1B-4319-A334-10979CB5958A}" type="presParOf" srcId="{B585B3BE-74E4-46CB-8F2D-B8FF29D1250F}" destId="{4AB01F5D-F165-424D-8151-251EBFDD755C}" srcOrd="0" destOrd="0" presId="urn:microsoft.com/office/officeart/2018/2/layout/IconVerticalSolidList"/>
    <dgm:cxn modelId="{0B817581-8EB9-4321-AC82-D5F8E18C135A}" type="presParOf" srcId="{B585B3BE-74E4-46CB-8F2D-B8FF29D1250F}" destId="{AD91577F-2084-45E4-94E4-B8C0C0E2A77C}" srcOrd="1" destOrd="0" presId="urn:microsoft.com/office/officeart/2018/2/layout/IconVerticalSolidList"/>
    <dgm:cxn modelId="{54D8AB93-C56D-488F-B394-964C5F8A1293}" type="presParOf" srcId="{B585B3BE-74E4-46CB-8F2D-B8FF29D1250F}" destId="{5B3EC7DD-A5F1-40BA-88B5-050D8F341C4B}" srcOrd="2" destOrd="0" presId="urn:microsoft.com/office/officeart/2018/2/layout/IconVerticalSolidList"/>
    <dgm:cxn modelId="{0E6C4871-C2F9-42A4-8607-5181A0C6E31C}" type="presParOf" srcId="{B585B3BE-74E4-46CB-8F2D-B8FF29D1250F}" destId="{198C3A1E-BBD7-476E-99FC-5ACB91D47161}"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7222EBC-F29A-42B2-8AC2-7ABC6AD41C96}"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928FAB11-4C34-4D7C-A471-FD44C542A80B}">
      <dgm:prSet/>
      <dgm:spPr/>
      <dgm:t>
        <a:bodyPr/>
        <a:lstStyle/>
        <a:p>
          <a:r>
            <a:rPr lang="en-US" b="1"/>
            <a:t>Wine Sales Performance Report (Con't)</a:t>
          </a:r>
          <a:endParaRPr lang="en-US"/>
        </a:p>
      </dgm:t>
    </dgm:pt>
    <dgm:pt modelId="{20DCCEC6-BA72-494C-904A-CB0DEA2A17EE}" type="parTrans" cxnId="{80426291-FA2D-44A4-9145-D84731F4DF28}">
      <dgm:prSet/>
      <dgm:spPr/>
      <dgm:t>
        <a:bodyPr/>
        <a:lstStyle/>
        <a:p>
          <a:endParaRPr lang="en-US"/>
        </a:p>
      </dgm:t>
    </dgm:pt>
    <dgm:pt modelId="{26926BA6-12E0-419D-9135-D01DCCD691A0}" type="sibTrans" cxnId="{80426291-FA2D-44A4-9145-D84731F4DF28}">
      <dgm:prSet/>
      <dgm:spPr/>
      <dgm:t>
        <a:bodyPr/>
        <a:lstStyle/>
        <a:p>
          <a:endParaRPr lang="en-US"/>
        </a:p>
      </dgm:t>
    </dgm:pt>
    <dgm:pt modelId="{8EBAC95F-5A53-466F-8271-6A517F0DF94C}">
      <dgm:prSet/>
      <dgm:spPr/>
      <dgm:t>
        <a:bodyPr/>
        <a:lstStyle/>
        <a:p>
          <a:r>
            <a:rPr lang="en-US" b="1"/>
            <a:t>• Value</a:t>
          </a:r>
          <a:r>
            <a:rPr lang="en-US"/>
            <a:t>: It helps the winery understand market trends and sales distribution, providing insight for optimizing inventory and marketing efforts.</a:t>
          </a:r>
        </a:p>
      </dgm:t>
    </dgm:pt>
    <dgm:pt modelId="{7A091309-325A-4410-8E4C-4D8C8BEEA0A3}" type="parTrans" cxnId="{D7B7998D-7228-44E8-973B-7AB4BFF898C4}">
      <dgm:prSet/>
      <dgm:spPr/>
      <dgm:t>
        <a:bodyPr/>
        <a:lstStyle/>
        <a:p>
          <a:endParaRPr lang="en-US"/>
        </a:p>
      </dgm:t>
    </dgm:pt>
    <dgm:pt modelId="{E90CF1A1-FEAE-40EA-934A-051E76C51730}" type="sibTrans" cxnId="{D7B7998D-7228-44E8-973B-7AB4BFF898C4}">
      <dgm:prSet/>
      <dgm:spPr/>
      <dgm:t>
        <a:bodyPr/>
        <a:lstStyle/>
        <a:p>
          <a:endParaRPr lang="en-US"/>
        </a:p>
      </dgm:t>
    </dgm:pt>
    <dgm:pt modelId="{5E1CE25E-6D32-47B8-9EEE-1E1A0924EB27}">
      <dgm:prSet/>
      <dgm:spPr/>
      <dgm:t>
        <a:bodyPr/>
        <a:lstStyle/>
        <a:p>
          <a:r>
            <a:rPr lang="en-US" b="1"/>
            <a:t>Employee Work Hours Report</a:t>
          </a:r>
          <a:endParaRPr lang="en-US"/>
        </a:p>
      </dgm:t>
    </dgm:pt>
    <dgm:pt modelId="{A78ADBF5-EA08-4598-A358-00D497B2FC7A}" type="parTrans" cxnId="{22E78E6C-B854-435D-807A-0681374ED716}">
      <dgm:prSet/>
      <dgm:spPr/>
      <dgm:t>
        <a:bodyPr/>
        <a:lstStyle/>
        <a:p>
          <a:endParaRPr lang="en-US"/>
        </a:p>
      </dgm:t>
    </dgm:pt>
    <dgm:pt modelId="{CB626CDB-829F-4727-A6DF-5A780DC4DB6F}" type="sibTrans" cxnId="{22E78E6C-B854-435D-807A-0681374ED716}">
      <dgm:prSet/>
      <dgm:spPr/>
      <dgm:t>
        <a:bodyPr/>
        <a:lstStyle/>
        <a:p>
          <a:endParaRPr lang="en-US"/>
        </a:p>
      </dgm:t>
    </dgm:pt>
    <dgm:pt modelId="{A7F34146-C19D-4E96-A5AD-38716826A46A}">
      <dgm:prSet/>
      <dgm:spPr/>
      <dgm:t>
        <a:bodyPr/>
        <a:lstStyle/>
        <a:p>
          <a:r>
            <a:rPr lang="en-US" b="1"/>
            <a:t>• Purpose</a:t>
          </a:r>
          <a:r>
            <a:rPr lang="en-US"/>
            <a:t>: This report tracks the number of hours worked by each employee, including any overtime, over the past four quarters.</a:t>
          </a:r>
        </a:p>
      </dgm:t>
    </dgm:pt>
    <dgm:pt modelId="{3BD2AFEC-F551-4065-A492-7760EA286F5E}" type="parTrans" cxnId="{2F1430C5-60D1-4952-92B1-A79BF171DBB1}">
      <dgm:prSet/>
      <dgm:spPr/>
      <dgm:t>
        <a:bodyPr/>
        <a:lstStyle/>
        <a:p>
          <a:endParaRPr lang="en-US"/>
        </a:p>
      </dgm:t>
    </dgm:pt>
    <dgm:pt modelId="{1F617DA6-61C8-4B2A-979E-FFABD06D740B}" type="sibTrans" cxnId="{2F1430C5-60D1-4952-92B1-A79BF171DBB1}">
      <dgm:prSet/>
      <dgm:spPr/>
      <dgm:t>
        <a:bodyPr/>
        <a:lstStyle/>
        <a:p>
          <a:endParaRPr lang="en-US"/>
        </a:p>
      </dgm:t>
    </dgm:pt>
    <dgm:pt modelId="{3F72F16B-40BC-4ACB-AF00-21A2D954B5D3}">
      <dgm:prSet/>
      <dgm:spPr/>
      <dgm:t>
        <a:bodyPr/>
        <a:lstStyle/>
        <a:p>
          <a:r>
            <a:rPr lang="en-US"/>
            <a:t>• </a:t>
          </a:r>
          <a:r>
            <a:rPr lang="en-US" b="1"/>
            <a:t>Value</a:t>
          </a:r>
          <a:r>
            <a:rPr lang="en-US"/>
            <a:t>: It highlights work patterns and overtime trends, which allows Bacchus Winery to manage labor costs and staffing more effectively.</a:t>
          </a:r>
        </a:p>
      </dgm:t>
    </dgm:pt>
    <dgm:pt modelId="{46254EB2-D98F-4BC3-9FAC-A70E337C7AFB}" type="parTrans" cxnId="{EE441A60-0BD8-4E77-8B26-4835B65A859E}">
      <dgm:prSet/>
      <dgm:spPr/>
      <dgm:t>
        <a:bodyPr/>
        <a:lstStyle/>
        <a:p>
          <a:endParaRPr lang="en-US"/>
        </a:p>
      </dgm:t>
    </dgm:pt>
    <dgm:pt modelId="{5CE538DE-CF90-4564-9751-42FC4E18A22B}" type="sibTrans" cxnId="{EE441A60-0BD8-4E77-8B26-4835B65A859E}">
      <dgm:prSet/>
      <dgm:spPr/>
      <dgm:t>
        <a:bodyPr/>
        <a:lstStyle/>
        <a:p>
          <a:endParaRPr lang="en-US"/>
        </a:p>
      </dgm:t>
    </dgm:pt>
    <dgm:pt modelId="{8A7CC069-AE2D-4940-AA1F-892F9959D540}" type="pres">
      <dgm:prSet presAssocID="{57222EBC-F29A-42B2-8AC2-7ABC6AD41C96}" presName="root" presStyleCnt="0">
        <dgm:presLayoutVars>
          <dgm:dir/>
          <dgm:resizeHandles val="exact"/>
        </dgm:presLayoutVars>
      </dgm:prSet>
      <dgm:spPr/>
    </dgm:pt>
    <dgm:pt modelId="{B41F14EB-E916-4B09-BB77-2CE70FD49AB9}" type="pres">
      <dgm:prSet presAssocID="{928FAB11-4C34-4D7C-A471-FD44C542A80B}" presName="compNode" presStyleCnt="0"/>
      <dgm:spPr/>
    </dgm:pt>
    <dgm:pt modelId="{E83E3161-3D1D-40CF-9507-753AE0C41C18}" type="pres">
      <dgm:prSet presAssocID="{928FAB11-4C34-4D7C-A471-FD44C542A80B}" presName="bgRect" presStyleLbl="bgShp" presStyleIdx="0" presStyleCnt="5"/>
      <dgm:spPr/>
    </dgm:pt>
    <dgm:pt modelId="{6BAA1F31-9241-4DD8-8D7B-31009CC64335}" type="pres">
      <dgm:prSet presAssocID="{928FAB11-4C34-4D7C-A471-FD44C542A80B}"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Wine"/>
        </a:ext>
      </dgm:extLst>
    </dgm:pt>
    <dgm:pt modelId="{B69599CA-F1F5-42FA-B7BC-E679870FEC55}" type="pres">
      <dgm:prSet presAssocID="{928FAB11-4C34-4D7C-A471-FD44C542A80B}" presName="spaceRect" presStyleCnt="0"/>
      <dgm:spPr/>
    </dgm:pt>
    <dgm:pt modelId="{5F7D4BBD-6360-41A9-A40C-D75BA67AA067}" type="pres">
      <dgm:prSet presAssocID="{928FAB11-4C34-4D7C-A471-FD44C542A80B}" presName="parTx" presStyleLbl="revTx" presStyleIdx="0" presStyleCnt="5">
        <dgm:presLayoutVars>
          <dgm:chMax val="0"/>
          <dgm:chPref val="0"/>
        </dgm:presLayoutVars>
      </dgm:prSet>
      <dgm:spPr/>
    </dgm:pt>
    <dgm:pt modelId="{5D398964-068E-47CA-BAFD-2E6FEE94673A}" type="pres">
      <dgm:prSet presAssocID="{26926BA6-12E0-419D-9135-D01DCCD691A0}" presName="sibTrans" presStyleCnt="0"/>
      <dgm:spPr/>
    </dgm:pt>
    <dgm:pt modelId="{2F075CAB-6210-4EC7-A634-CBB4B47051A0}" type="pres">
      <dgm:prSet presAssocID="{8EBAC95F-5A53-466F-8271-6A517F0DF94C}" presName="compNode" presStyleCnt="0"/>
      <dgm:spPr/>
    </dgm:pt>
    <dgm:pt modelId="{E094DB6A-B454-45AF-BB55-6C7AC057030F}" type="pres">
      <dgm:prSet presAssocID="{8EBAC95F-5A53-466F-8271-6A517F0DF94C}" presName="bgRect" presStyleLbl="bgShp" presStyleIdx="1" presStyleCnt="5"/>
      <dgm:spPr/>
    </dgm:pt>
    <dgm:pt modelId="{AA98A561-DC22-4634-AF34-C0438AAACDFA}" type="pres">
      <dgm:prSet presAssocID="{8EBAC95F-5A53-466F-8271-6A517F0DF94C}"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ractor"/>
        </a:ext>
      </dgm:extLst>
    </dgm:pt>
    <dgm:pt modelId="{045316C1-0587-4454-8D02-AEDF473A865D}" type="pres">
      <dgm:prSet presAssocID="{8EBAC95F-5A53-466F-8271-6A517F0DF94C}" presName="spaceRect" presStyleCnt="0"/>
      <dgm:spPr/>
    </dgm:pt>
    <dgm:pt modelId="{FFD7B7AF-0E38-4E5B-AC54-47F09279A3FD}" type="pres">
      <dgm:prSet presAssocID="{8EBAC95F-5A53-466F-8271-6A517F0DF94C}" presName="parTx" presStyleLbl="revTx" presStyleIdx="1" presStyleCnt="5">
        <dgm:presLayoutVars>
          <dgm:chMax val="0"/>
          <dgm:chPref val="0"/>
        </dgm:presLayoutVars>
      </dgm:prSet>
      <dgm:spPr/>
    </dgm:pt>
    <dgm:pt modelId="{85C21041-FEE9-410E-B220-7D56D979D3F2}" type="pres">
      <dgm:prSet presAssocID="{E90CF1A1-FEAE-40EA-934A-051E76C51730}" presName="sibTrans" presStyleCnt="0"/>
      <dgm:spPr/>
    </dgm:pt>
    <dgm:pt modelId="{3E5558FB-1382-4EA2-9FC8-0C8135FC0962}" type="pres">
      <dgm:prSet presAssocID="{5E1CE25E-6D32-47B8-9EEE-1E1A0924EB27}" presName="compNode" presStyleCnt="0"/>
      <dgm:spPr/>
    </dgm:pt>
    <dgm:pt modelId="{8FD8A9C7-2604-42A1-A5E8-4201D707E444}" type="pres">
      <dgm:prSet presAssocID="{5E1CE25E-6D32-47B8-9EEE-1E1A0924EB27}" presName="bgRect" presStyleLbl="bgShp" presStyleIdx="2" presStyleCnt="5"/>
      <dgm:spPr/>
    </dgm:pt>
    <dgm:pt modelId="{08912150-73C4-4E5C-AC04-172357CA5A53}" type="pres">
      <dgm:prSet presAssocID="{5E1CE25E-6D32-47B8-9EEE-1E1A0924EB27}"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topwatch"/>
        </a:ext>
      </dgm:extLst>
    </dgm:pt>
    <dgm:pt modelId="{36892C3E-BC08-4094-A035-7901C918006A}" type="pres">
      <dgm:prSet presAssocID="{5E1CE25E-6D32-47B8-9EEE-1E1A0924EB27}" presName="spaceRect" presStyleCnt="0"/>
      <dgm:spPr/>
    </dgm:pt>
    <dgm:pt modelId="{4601CC3F-C6B0-41C6-A73B-14F1C54DC78D}" type="pres">
      <dgm:prSet presAssocID="{5E1CE25E-6D32-47B8-9EEE-1E1A0924EB27}" presName="parTx" presStyleLbl="revTx" presStyleIdx="2" presStyleCnt="5">
        <dgm:presLayoutVars>
          <dgm:chMax val="0"/>
          <dgm:chPref val="0"/>
        </dgm:presLayoutVars>
      </dgm:prSet>
      <dgm:spPr/>
    </dgm:pt>
    <dgm:pt modelId="{41EC5F73-9F54-4393-B9A7-AB45854F1260}" type="pres">
      <dgm:prSet presAssocID="{CB626CDB-829F-4727-A6DF-5A780DC4DB6F}" presName="sibTrans" presStyleCnt="0"/>
      <dgm:spPr/>
    </dgm:pt>
    <dgm:pt modelId="{2CEAAF25-9DEC-4D6E-ABC2-0547556BBE71}" type="pres">
      <dgm:prSet presAssocID="{A7F34146-C19D-4E96-A5AD-38716826A46A}" presName="compNode" presStyleCnt="0"/>
      <dgm:spPr/>
    </dgm:pt>
    <dgm:pt modelId="{F20BEC58-3CE8-48EB-A046-D3F409EA5567}" type="pres">
      <dgm:prSet presAssocID="{A7F34146-C19D-4E96-A5AD-38716826A46A}" presName="bgRect" presStyleLbl="bgShp" presStyleIdx="3" presStyleCnt="5"/>
      <dgm:spPr/>
    </dgm:pt>
    <dgm:pt modelId="{A6364C57-56C7-42C2-A8A1-3D9A91F3D385}" type="pres">
      <dgm:prSet presAssocID="{A7F34146-C19D-4E96-A5AD-38716826A46A}"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Loading"/>
        </a:ext>
      </dgm:extLst>
    </dgm:pt>
    <dgm:pt modelId="{C58FF740-5293-495A-9106-168D2B0188FF}" type="pres">
      <dgm:prSet presAssocID="{A7F34146-C19D-4E96-A5AD-38716826A46A}" presName="spaceRect" presStyleCnt="0"/>
      <dgm:spPr/>
    </dgm:pt>
    <dgm:pt modelId="{EDFE199D-02BF-4C5D-A547-AADD8793EF06}" type="pres">
      <dgm:prSet presAssocID="{A7F34146-C19D-4E96-A5AD-38716826A46A}" presName="parTx" presStyleLbl="revTx" presStyleIdx="3" presStyleCnt="5">
        <dgm:presLayoutVars>
          <dgm:chMax val="0"/>
          <dgm:chPref val="0"/>
        </dgm:presLayoutVars>
      </dgm:prSet>
      <dgm:spPr/>
    </dgm:pt>
    <dgm:pt modelId="{CA892E79-53F3-4C80-B600-377CD8B1FCDE}" type="pres">
      <dgm:prSet presAssocID="{1F617DA6-61C8-4B2A-979E-FFABD06D740B}" presName="sibTrans" presStyleCnt="0"/>
      <dgm:spPr/>
    </dgm:pt>
    <dgm:pt modelId="{EDDFFA28-7B97-42AE-8897-6EEF89862659}" type="pres">
      <dgm:prSet presAssocID="{3F72F16B-40BC-4ACB-AF00-21A2D954B5D3}" presName="compNode" presStyleCnt="0"/>
      <dgm:spPr/>
    </dgm:pt>
    <dgm:pt modelId="{7521E4A1-9DE9-4948-AF94-347235841778}" type="pres">
      <dgm:prSet presAssocID="{3F72F16B-40BC-4ACB-AF00-21A2D954B5D3}" presName="bgRect" presStyleLbl="bgShp" presStyleIdx="4" presStyleCnt="5"/>
      <dgm:spPr/>
    </dgm:pt>
    <dgm:pt modelId="{11BAE9AB-2ACD-4F52-ABDE-0C55C3A2E9C8}" type="pres">
      <dgm:prSet presAssocID="{3F72F16B-40BC-4ACB-AF00-21A2D954B5D3}"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Grapes"/>
        </a:ext>
      </dgm:extLst>
    </dgm:pt>
    <dgm:pt modelId="{2EB171FA-C1BE-4A2C-AEC2-CD579CBA4F0B}" type="pres">
      <dgm:prSet presAssocID="{3F72F16B-40BC-4ACB-AF00-21A2D954B5D3}" presName="spaceRect" presStyleCnt="0"/>
      <dgm:spPr/>
    </dgm:pt>
    <dgm:pt modelId="{35A8D901-25DF-4113-A8BB-39B2CCFFC85B}" type="pres">
      <dgm:prSet presAssocID="{3F72F16B-40BC-4ACB-AF00-21A2D954B5D3}" presName="parTx" presStyleLbl="revTx" presStyleIdx="4" presStyleCnt="5">
        <dgm:presLayoutVars>
          <dgm:chMax val="0"/>
          <dgm:chPref val="0"/>
        </dgm:presLayoutVars>
      </dgm:prSet>
      <dgm:spPr/>
    </dgm:pt>
  </dgm:ptLst>
  <dgm:cxnLst>
    <dgm:cxn modelId="{C3CA9101-406E-43C5-97C8-FF7C2F397AD5}" type="presOf" srcId="{8EBAC95F-5A53-466F-8271-6A517F0DF94C}" destId="{FFD7B7AF-0E38-4E5B-AC54-47F09279A3FD}" srcOrd="0" destOrd="0" presId="urn:microsoft.com/office/officeart/2018/2/layout/IconVerticalSolidList"/>
    <dgm:cxn modelId="{94E13422-326D-4E42-8EBE-937F246D7666}" type="presOf" srcId="{3F72F16B-40BC-4ACB-AF00-21A2D954B5D3}" destId="{35A8D901-25DF-4113-A8BB-39B2CCFFC85B}" srcOrd="0" destOrd="0" presId="urn:microsoft.com/office/officeart/2018/2/layout/IconVerticalSolidList"/>
    <dgm:cxn modelId="{EE441A60-0BD8-4E77-8B26-4835B65A859E}" srcId="{57222EBC-F29A-42B2-8AC2-7ABC6AD41C96}" destId="{3F72F16B-40BC-4ACB-AF00-21A2D954B5D3}" srcOrd="4" destOrd="0" parTransId="{46254EB2-D98F-4BC3-9FAC-A70E337C7AFB}" sibTransId="{5CE538DE-CF90-4564-9751-42FC4E18A22B}"/>
    <dgm:cxn modelId="{22E78E6C-B854-435D-807A-0681374ED716}" srcId="{57222EBC-F29A-42B2-8AC2-7ABC6AD41C96}" destId="{5E1CE25E-6D32-47B8-9EEE-1E1A0924EB27}" srcOrd="2" destOrd="0" parTransId="{A78ADBF5-EA08-4598-A358-00D497B2FC7A}" sibTransId="{CB626CDB-829F-4727-A6DF-5A780DC4DB6F}"/>
    <dgm:cxn modelId="{6DA2CA57-1E3F-4085-97A0-FD39621F522A}" type="presOf" srcId="{A7F34146-C19D-4E96-A5AD-38716826A46A}" destId="{EDFE199D-02BF-4C5D-A547-AADD8793EF06}" srcOrd="0" destOrd="0" presId="urn:microsoft.com/office/officeart/2018/2/layout/IconVerticalSolidList"/>
    <dgm:cxn modelId="{D7E9F47B-6FCA-4427-A67B-50FF74170E7A}" type="presOf" srcId="{928FAB11-4C34-4D7C-A471-FD44C542A80B}" destId="{5F7D4BBD-6360-41A9-A40C-D75BA67AA067}" srcOrd="0" destOrd="0" presId="urn:microsoft.com/office/officeart/2018/2/layout/IconVerticalSolidList"/>
    <dgm:cxn modelId="{05946482-CA27-4915-82AA-A89349F6FFE1}" type="presOf" srcId="{5E1CE25E-6D32-47B8-9EEE-1E1A0924EB27}" destId="{4601CC3F-C6B0-41C6-A73B-14F1C54DC78D}" srcOrd="0" destOrd="0" presId="urn:microsoft.com/office/officeart/2018/2/layout/IconVerticalSolidList"/>
    <dgm:cxn modelId="{D7B7998D-7228-44E8-973B-7AB4BFF898C4}" srcId="{57222EBC-F29A-42B2-8AC2-7ABC6AD41C96}" destId="{8EBAC95F-5A53-466F-8271-6A517F0DF94C}" srcOrd="1" destOrd="0" parTransId="{7A091309-325A-4410-8E4C-4D8C8BEEA0A3}" sibTransId="{E90CF1A1-FEAE-40EA-934A-051E76C51730}"/>
    <dgm:cxn modelId="{80426291-FA2D-44A4-9145-D84731F4DF28}" srcId="{57222EBC-F29A-42B2-8AC2-7ABC6AD41C96}" destId="{928FAB11-4C34-4D7C-A471-FD44C542A80B}" srcOrd="0" destOrd="0" parTransId="{20DCCEC6-BA72-494C-904A-CB0DEA2A17EE}" sibTransId="{26926BA6-12E0-419D-9135-D01DCCD691A0}"/>
    <dgm:cxn modelId="{A28277B8-D5B2-48AC-9CC5-72EA6986536F}" type="presOf" srcId="{57222EBC-F29A-42B2-8AC2-7ABC6AD41C96}" destId="{8A7CC069-AE2D-4940-AA1F-892F9959D540}" srcOrd="0" destOrd="0" presId="urn:microsoft.com/office/officeart/2018/2/layout/IconVerticalSolidList"/>
    <dgm:cxn modelId="{2F1430C5-60D1-4952-92B1-A79BF171DBB1}" srcId="{57222EBC-F29A-42B2-8AC2-7ABC6AD41C96}" destId="{A7F34146-C19D-4E96-A5AD-38716826A46A}" srcOrd="3" destOrd="0" parTransId="{3BD2AFEC-F551-4065-A492-7760EA286F5E}" sibTransId="{1F617DA6-61C8-4B2A-979E-FFABD06D740B}"/>
    <dgm:cxn modelId="{F14B5B56-5109-45B4-A0F8-4C75C3C40C1D}" type="presParOf" srcId="{8A7CC069-AE2D-4940-AA1F-892F9959D540}" destId="{B41F14EB-E916-4B09-BB77-2CE70FD49AB9}" srcOrd="0" destOrd="0" presId="urn:microsoft.com/office/officeart/2018/2/layout/IconVerticalSolidList"/>
    <dgm:cxn modelId="{24A499EB-2538-4084-99A6-CB8A86E77342}" type="presParOf" srcId="{B41F14EB-E916-4B09-BB77-2CE70FD49AB9}" destId="{E83E3161-3D1D-40CF-9507-753AE0C41C18}" srcOrd="0" destOrd="0" presId="urn:microsoft.com/office/officeart/2018/2/layout/IconVerticalSolidList"/>
    <dgm:cxn modelId="{69C9AB17-97F8-4798-B7B4-43E504F71DF3}" type="presParOf" srcId="{B41F14EB-E916-4B09-BB77-2CE70FD49AB9}" destId="{6BAA1F31-9241-4DD8-8D7B-31009CC64335}" srcOrd="1" destOrd="0" presId="urn:microsoft.com/office/officeart/2018/2/layout/IconVerticalSolidList"/>
    <dgm:cxn modelId="{1837634B-24E2-45C9-993B-A04133436B73}" type="presParOf" srcId="{B41F14EB-E916-4B09-BB77-2CE70FD49AB9}" destId="{B69599CA-F1F5-42FA-B7BC-E679870FEC55}" srcOrd="2" destOrd="0" presId="urn:microsoft.com/office/officeart/2018/2/layout/IconVerticalSolidList"/>
    <dgm:cxn modelId="{1F248787-5789-407C-83F1-A30D393A1167}" type="presParOf" srcId="{B41F14EB-E916-4B09-BB77-2CE70FD49AB9}" destId="{5F7D4BBD-6360-41A9-A40C-D75BA67AA067}" srcOrd="3" destOrd="0" presId="urn:microsoft.com/office/officeart/2018/2/layout/IconVerticalSolidList"/>
    <dgm:cxn modelId="{66786C3A-5C0B-43F2-AF70-CF458CF618DC}" type="presParOf" srcId="{8A7CC069-AE2D-4940-AA1F-892F9959D540}" destId="{5D398964-068E-47CA-BAFD-2E6FEE94673A}" srcOrd="1" destOrd="0" presId="urn:microsoft.com/office/officeart/2018/2/layout/IconVerticalSolidList"/>
    <dgm:cxn modelId="{180D7D2B-8D03-4B7E-B298-CF309947B386}" type="presParOf" srcId="{8A7CC069-AE2D-4940-AA1F-892F9959D540}" destId="{2F075CAB-6210-4EC7-A634-CBB4B47051A0}" srcOrd="2" destOrd="0" presId="urn:microsoft.com/office/officeart/2018/2/layout/IconVerticalSolidList"/>
    <dgm:cxn modelId="{FCD72C82-2E0E-4885-A133-F9ABB520FA12}" type="presParOf" srcId="{2F075CAB-6210-4EC7-A634-CBB4B47051A0}" destId="{E094DB6A-B454-45AF-BB55-6C7AC057030F}" srcOrd="0" destOrd="0" presId="urn:microsoft.com/office/officeart/2018/2/layout/IconVerticalSolidList"/>
    <dgm:cxn modelId="{B849C775-B66E-469A-A405-1CA99585DDF6}" type="presParOf" srcId="{2F075CAB-6210-4EC7-A634-CBB4B47051A0}" destId="{AA98A561-DC22-4634-AF34-C0438AAACDFA}" srcOrd="1" destOrd="0" presId="urn:microsoft.com/office/officeart/2018/2/layout/IconVerticalSolidList"/>
    <dgm:cxn modelId="{5F20D43E-A8D7-4FF7-9F63-5F9BB880D16D}" type="presParOf" srcId="{2F075CAB-6210-4EC7-A634-CBB4B47051A0}" destId="{045316C1-0587-4454-8D02-AEDF473A865D}" srcOrd="2" destOrd="0" presId="urn:microsoft.com/office/officeart/2018/2/layout/IconVerticalSolidList"/>
    <dgm:cxn modelId="{3D24FDBC-AE8C-482F-9F10-C1442F36E70A}" type="presParOf" srcId="{2F075CAB-6210-4EC7-A634-CBB4B47051A0}" destId="{FFD7B7AF-0E38-4E5B-AC54-47F09279A3FD}" srcOrd="3" destOrd="0" presId="urn:microsoft.com/office/officeart/2018/2/layout/IconVerticalSolidList"/>
    <dgm:cxn modelId="{9B787A0E-9459-43AF-BF42-E8B2C51D2D66}" type="presParOf" srcId="{8A7CC069-AE2D-4940-AA1F-892F9959D540}" destId="{85C21041-FEE9-410E-B220-7D56D979D3F2}" srcOrd="3" destOrd="0" presId="urn:microsoft.com/office/officeart/2018/2/layout/IconVerticalSolidList"/>
    <dgm:cxn modelId="{4EF18E30-5AB2-447B-A5FB-C1D3F924BF1C}" type="presParOf" srcId="{8A7CC069-AE2D-4940-AA1F-892F9959D540}" destId="{3E5558FB-1382-4EA2-9FC8-0C8135FC0962}" srcOrd="4" destOrd="0" presId="urn:microsoft.com/office/officeart/2018/2/layout/IconVerticalSolidList"/>
    <dgm:cxn modelId="{4C41D7EF-9B51-47DA-BFEF-76E7E6A4D1E2}" type="presParOf" srcId="{3E5558FB-1382-4EA2-9FC8-0C8135FC0962}" destId="{8FD8A9C7-2604-42A1-A5E8-4201D707E444}" srcOrd="0" destOrd="0" presId="urn:microsoft.com/office/officeart/2018/2/layout/IconVerticalSolidList"/>
    <dgm:cxn modelId="{8C09EDA7-CF30-4EE8-8F91-2894A65BE00D}" type="presParOf" srcId="{3E5558FB-1382-4EA2-9FC8-0C8135FC0962}" destId="{08912150-73C4-4E5C-AC04-172357CA5A53}" srcOrd="1" destOrd="0" presId="urn:microsoft.com/office/officeart/2018/2/layout/IconVerticalSolidList"/>
    <dgm:cxn modelId="{C0A12CE0-F30C-45CA-BB87-1B3D545FEBA9}" type="presParOf" srcId="{3E5558FB-1382-4EA2-9FC8-0C8135FC0962}" destId="{36892C3E-BC08-4094-A035-7901C918006A}" srcOrd="2" destOrd="0" presId="urn:microsoft.com/office/officeart/2018/2/layout/IconVerticalSolidList"/>
    <dgm:cxn modelId="{65158C7C-7773-41C0-94F8-82C23402B6DD}" type="presParOf" srcId="{3E5558FB-1382-4EA2-9FC8-0C8135FC0962}" destId="{4601CC3F-C6B0-41C6-A73B-14F1C54DC78D}" srcOrd="3" destOrd="0" presId="urn:microsoft.com/office/officeart/2018/2/layout/IconVerticalSolidList"/>
    <dgm:cxn modelId="{ABB6F5A9-9372-4B0E-AAA1-239ED6AA71CA}" type="presParOf" srcId="{8A7CC069-AE2D-4940-AA1F-892F9959D540}" destId="{41EC5F73-9F54-4393-B9A7-AB45854F1260}" srcOrd="5" destOrd="0" presId="urn:microsoft.com/office/officeart/2018/2/layout/IconVerticalSolidList"/>
    <dgm:cxn modelId="{0E2D3F55-5A6F-49A4-96A8-95617F2B3940}" type="presParOf" srcId="{8A7CC069-AE2D-4940-AA1F-892F9959D540}" destId="{2CEAAF25-9DEC-4D6E-ABC2-0547556BBE71}" srcOrd="6" destOrd="0" presId="urn:microsoft.com/office/officeart/2018/2/layout/IconVerticalSolidList"/>
    <dgm:cxn modelId="{C2A787EC-C9A7-428C-8E17-62252BFFDF81}" type="presParOf" srcId="{2CEAAF25-9DEC-4D6E-ABC2-0547556BBE71}" destId="{F20BEC58-3CE8-48EB-A046-D3F409EA5567}" srcOrd="0" destOrd="0" presId="urn:microsoft.com/office/officeart/2018/2/layout/IconVerticalSolidList"/>
    <dgm:cxn modelId="{590813C9-13C3-49F7-894E-992600384221}" type="presParOf" srcId="{2CEAAF25-9DEC-4D6E-ABC2-0547556BBE71}" destId="{A6364C57-56C7-42C2-A8A1-3D9A91F3D385}" srcOrd="1" destOrd="0" presId="urn:microsoft.com/office/officeart/2018/2/layout/IconVerticalSolidList"/>
    <dgm:cxn modelId="{D0D04C3E-A836-48CC-AB3D-0B954F40E566}" type="presParOf" srcId="{2CEAAF25-9DEC-4D6E-ABC2-0547556BBE71}" destId="{C58FF740-5293-495A-9106-168D2B0188FF}" srcOrd="2" destOrd="0" presId="urn:microsoft.com/office/officeart/2018/2/layout/IconVerticalSolidList"/>
    <dgm:cxn modelId="{5FD1DB36-BF73-48AD-A545-3D8856A6C5FB}" type="presParOf" srcId="{2CEAAF25-9DEC-4D6E-ABC2-0547556BBE71}" destId="{EDFE199D-02BF-4C5D-A547-AADD8793EF06}" srcOrd="3" destOrd="0" presId="urn:microsoft.com/office/officeart/2018/2/layout/IconVerticalSolidList"/>
    <dgm:cxn modelId="{C3EDEA81-4AAE-49D3-977D-840B6B6935DF}" type="presParOf" srcId="{8A7CC069-AE2D-4940-AA1F-892F9959D540}" destId="{CA892E79-53F3-4C80-B600-377CD8B1FCDE}" srcOrd="7" destOrd="0" presId="urn:microsoft.com/office/officeart/2018/2/layout/IconVerticalSolidList"/>
    <dgm:cxn modelId="{39B501DB-973A-407F-B8B0-5EDEA561DC71}" type="presParOf" srcId="{8A7CC069-AE2D-4940-AA1F-892F9959D540}" destId="{EDDFFA28-7B97-42AE-8897-6EEF89862659}" srcOrd="8" destOrd="0" presId="urn:microsoft.com/office/officeart/2018/2/layout/IconVerticalSolidList"/>
    <dgm:cxn modelId="{26A8DCBC-95AE-43F6-94F8-8A36D27003EE}" type="presParOf" srcId="{EDDFFA28-7B97-42AE-8897-6EEF89862659}" destId="{7521E4A1-9DE9-4948-AF94-347235841778}" srcOrd="0" destOrd="0" presId="urn:microsoft.com/office/officeart/2018/2/layout/IconVerticalSolidList"/>
    <dgm:cxn modelId="{190B0A3E-A781-46F3-B0E4-C6798337805C}" type="presParOf" srcId="{EDDFFA28-7B97-42AE-8897-6EEF89862659}" destId="{11BAE9AB-2ACD-4F52-ABDE-0C55C3A2E9C8}" srcOrd="1" destOrd="0" presId="urn:microsoft.com/office/officeart/2018/2/layout/IconVerticalSolidList"/>
    <dgm:cxn modelId="{4B675A4D-DA49-4AAC-9FFD-0C48314E4839}" type="presParOf" srcId="{EDDFFA28-7B97-42AE-8897-6EEF89862659}" destId="{2EB171FA-C1BE-4A2C-AEC2-CD579CBA4F0B}" srcOrd="2" destOrd="0" presId="urn:microsoft.com/office/officeart/2018/2/layout/IconVerticalSolidList"/>
    <dgm:cxn modelId="{2F0A497D-FC7E-48CB-BEB0-0B306DE1586A}" type="presParOf" srcId="{EDDFFA28-7B97-42AE-8897-6EEF89862659}" destId="{35A8D901-25DF-4113-A8BB-39B2CCFFC85B}"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2DAA97-5FDF-466C-8150-7EAEF2505F76}">
      <dsp:nvSpPr>
        <dsp:cNvPr id="0" name=""/>
        <dsp:cNvSpPr/>
      </dsp:nvSpPr>
      <dsp:spPr>
        <a:xfrm>
          <a:off x="0" y="5593"/>
          <a:ext cx="5103269" cy="80962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04C71D6-5E79-4B8D-BE82-067E64EA93AE}">
      <dsp:nvSpPr>
        <dsp:cNvPr id="0" name=""/>
        <dsp:cNvSpPr/>
      </dsp:nvSpPr>
      <dsp:spPr>
        <a:xfrm>
          <a:off x="244910" y="187758"/>
          <a:ext cx="445727" cy="44529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BCF3E3C-1B2A-4971-BB94-7767498D56C3}">
      <dsp:nvSpPr>
        <dsp:cNvPr id="0" name=""/>
        <dsp:cNvSpPr/>
      </dsp:nvSpPr>
      <dsp:spPr>
        <a:xfrm>
          <a:off x="935549" y="5593"/>
          <a:ext cx="3766431" cy="8104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769" tIns="85769" rIns="85769" bIns="85769" numCol="1" spcCol="1270" anchor="ctr" anchorCtr="0">
          <a:noAutofit/>
        </a:bodyPr>
        <a:lstStyle/>
        <a:p>
          <a:pPr marL="0" lvl="0" indent="0" algn="l" defTabSz="622300">
            <a:lnSpc>
              <a:spcPct val="90000"/>
            </a:lnSpc>
            <a:spcBef>
              <a:spcPct val="0"/>
            </a:spcBef>
            <a:spcAft>
              <a:spcPct val="35000"/>
            </a:spcAft>
            <a:buNone/>
          </a:pPr>
          <a:r>
            <a:rPr lang="en-US" sz="1400" b="1" kern="1200"/>
            <a:t>Supplier Delivery Performance Report</a:t>
          </a:r>
          <a:endParaRPr lang="en-US" sz="1400" kern="1200"/>
        </a:p>
      </dsp:txBody>
      <dsp:txXfrm>
        <a:off x="935549" y="5593"/>
        <a:ext cx="3766431" cy="810413"/>
      </dsp:txXfrm>
    </dsp:sp>
    <dsp:sp modelId="{DEBC2D9A-F232-4363-80C4-D8BB140B8E28}">
      <dsp:nvSpPr>
        <dsp:cNvPr id="0" name=""/>
        <dsp:cNvSpPr/>
      </dsp:nvSpPr>
      <dsp:spPr>
        <a:xfrm>
          <a:off x="0" y="1006692"/>
          <a:ext cx="5103269" cy="80962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AE5D4E0-5F4D-4390-B356-94083029AA04}">
      <dsp:nvSpPr>
        <dsp:cNvPr id="0" name=""/>
        <dsp:cNvSpPr/>
      </dsp:nvSpPr>
      <dsp:spPr>
        <a:xfrm>
          <a:off x="244910" y="1188858"/>
          <a:ext cx="445727" cy="44529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211B167-A204-4480-B371-6195C365ED50}">
      <dsp:nvSpPr>
        <dsp:cNvPr id="0" name=""/>
        <dsp:cNvSpPr/>
      </dsp:nvSpPr>
      <dsp:spPr>
        <a:xfrm>
          <a:off x="935549" y="1006692"/>
          <a:ext cx="3766431" cy="8104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769" tIns="85769" rIns="85769" bIns="85769" numCol="1" spcCol="1270" anchor="ctr" anchorCtr="0">
          <a:noAutofit/>
        </a:bodyPr>
        <a:lstStyle/>
        <a:p>
          <a:pPr marL="0" lvl="0" indent="0" algn="l" defTabSz="622300">
            <a:lnSpc>
              <a:spcPct val="90000"/>
            </a:lnSpc>
            <a:spcBef>
              <a:spcPct val="0"/>
            </a:spcBef>
            <a:spcAft>
              <a:spcPct val="35000"/>
            </a:spcAft>
            <a:buNone/>
          </a:pPr>
          <a:r>
            <a:rPr lang="en-US" sz="1400" b="1" kern="1200"/>
            <a:t>• Purpose</a:t>
          </a:r>
          <a:r>
            <a:rPr lang="en-US" sz="1400" kern="1200"/>
            <a:t>: This report tracks the delivery times of Bacchus Winery's suppliers, comparing the expected delivery date with the actual delivery date.</a:t>
          </a:r>
        </a:p>
      </dsp:txBody>
      <dsp:txXfrm>
        <a:off x="935549" y="1006692"/>
        <a:ext cx="3766431" cy="810413"/>
      </dsp:txXfrm>
    </dsp:sp>
    <dsp:sp modelId="{0F79F93C-CE7B-4695-A6AD-C558B61EB80F}">
      <dsp:nvSpPr>
        <dsp:cNvPr id="0" name=""/>
        <dsp:cNvSpPr/>
      </dsp:nvSpPr>
      <dsp:spPr>
        <a:xfrm>
          <a:off x="0" y="2007792"/>
          <a:ext cx="5103269" cy="80962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5FB91E5-F721-4389-A08B-A10D857F26AE}">
      <dsp:nvSpPr>
        <dsp:cNvPr id="0" name=""/>
        <dsp:cNvSpPr/>
      </dsp:nvSpPr>
      <dsp:spPr>
        <a:xfrm>
          <a:off x="244910" y="2189957"/>
          <a:ext cx="445727" cy="44529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8C2B764-E02C-41E7-B77B-52405AF86DBD}">
      <dsp:nvSpPr>
        <dsp:cNvPr id="0" name=""/>
        <dsp:cNvSpPr/>
      </dsp:nvSpPr>
      <dsp:spPr>
        <a:xfrm>
          <a:off x="935549" y="2007792"/>
          <a:ext cx="3766431" cy="8104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769" tIns="85769" rIns="85769" bIns="85769" numCol="1" spcCol="1270" anchor="ctr" anchorCtr="0">
          <a:noAutofit/>
        </a:bodyPr>
        <a:lstStyle/>
        <a:p>
          <a:pPr marL="0" lvl="0" indent="0" algn="l" defTabSz="622300">
            <a:lnSpc>
              <a:spcPct val="90000"/>
            </a:lnSpc>
            <a:spcBef>
              <a:spcPct val="0"/>
            </a:spcBef>
            <a:spcAft>
              <a:spcPct val="35000"/>
            </a:spcAft>
            <a:buNone/>
          </a:pPr>
          <a:r>
            <a:rPr lang="en-US" sz="1400" kern="1200"/>
            <a:t>• </a:t>
          </a:r>
          <a:r>
            <a:rPr lang="en-US" sz="1400" b="1" kern="1200"/>
            <a:t>Value</a:t>
          </a:r>
          <a:r>
            <a:rPr lang="en-US" sz="1400" kern="1200"/>
            <a:t>: It identifies delays and helps Bacchus Winery improve supplier management by pinpointing problematic suppliers and quantifying the delays.</a:t>
          </a:r>
        </a:p>
      </dsp:txBody>
      <dsp:txXfrm>
        <a:off x="935549" y="2007792"/>
        <a:ext cx="3766431" cy="810413"/>
      </dsp:txXfrm>
    </dsp:sp>
    <dsp:sp modelId="{47F52C9D-C24A-4F2C-8AB2-D67033FAF532}">
      <dsp:nvSpPr>
        <dsp:cNvPr id="0" name=""/>
        <dsp:cNvSpPr/>
      </dsp:nvSpPr>
      <dsp:spPr>
        <a:xfrm>
          <a:off x="0" y="3008892"/>
          <a:ext cx="5103269" cy="80962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5AB6776-865A-41D0-97BC-9ECE3DA98C92}">
      <dsp:nvSpPr>
        <dsp:cNvPr id="0" name=""/>
        <dsp:cNvSpPr/>
      </dsp:nvSpPr>
      <dsp:spPr>
        <a:xfrm>
          <a:off x="244910" y="3191057"/>
          <a:ext cx="445727" cy="44529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9D4FA19-5C5E-451D-BC5C-5205C11E5FA8}">
      <dsp:nvSpPr>
        <dsp:cNvPr id="0" name=""/>
        <dsp:cNvSpPr/>
      </dsp:nvSpPr>
      <dsp:spPr>
        <a:xfrm>
          <a:off x="935549" y="3008892"/>
          <a:ext cx="3766431" cy="8104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769" tIns="85769" rIns="85769" bIns="85769" numCol="1" spcCol="1270" anchor="ctr" anchorCtr="0">
          <a:noAutofit/>
        </a:bodyPr>
        <a:lstStyle/>
        <a:p>
          <a:pPr marL="0" lvl="0" indent="0" algn="l" defTabSz="622300">
            <a:lnSpc>
              <a:spcPct val="90000"/>
            </a:lnSpc>
            <a:spcBef>
              <a:spcPct val="0"/>
            </a:spcBef>
            <a:spcAft>
              <a:spcPct val="35000"/>
            </a:spcAft>
            <a:buNone/>
          </a:pPr>
          <a:r>
            <a:rPr lang="en-US" sz="1400" b="1" kern="1200"/>
            <a:t>Wine Sales Performance Report</a:t>
          </a:r>
          <a:endParaRPr lang="en-US" sz="1400" kern="1200"/>
        </a:p>
      </dsp:txBody>
      <dsp:txXfrm>
        <a:off x="935549" y="3008892"/>
        <a:ext cx="3766431" cy="810413"/>
      </dsp:txXfrm>
    </dsp:sp>
    <dsp:sp modelId="{4AB01F5D-F165-424D-8151-251EBFDD755C}">
      <dsp:nvSpPr>
        <dsp:cNvPr id="0" name=""/>
        <dsp:cNvSpPr/>
      </dsp:nvSpPr>
      <dsp:spPr>
        <a:xfrm>
          <a:off x="0" y="4009991"/>
          <a:ext cx="5103269" cy="80962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D91577F-2084-45E4-94E4-B8C0C0E2A77C}">
      <dsp:nvSpPr>
        <dsp:cNvPr id="0" name=""/>
        <dsp:cNvSpPr/>
      </dsp:nvSpPr>
      <dsp:spPr>
        <a:xfrm>
          <a:off x="244910" y="4192156"/>
          <a:ext cx="445727" cy="445292"/>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98C3A1E-BBD7-476E-99FC-5ACB91D47161}">
      <dsp:nvSpPr>
        <dsp:cNvPr id="0" name=""/>
        <dsp:cNvSpPr/>
      </dsp:nvSpPr>
      <dsp:spPr>
        <a:xfrm>
          <a:off x="935549" y="4009991"/>
          <a:ext cx="3766431" cy="8104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769" tIns="85769" rIns="85769" bIns="85769" numCol="1" spcCol="1270" anchor="ctr" anchorCtr="0">
          <a:noAutofit/>
        </a:bodyPr>
        <a:lstStyle/>
        <a:p>
          <a:pPr marL="0" lvl="0" indent="0" algn="l" defTabSz="622300">
            <a:lnSpc>
              <a:spcPct val="90000"/>
            </a:lnSpc>
            <a:spcBef>
              <a:spcPct val="0"/>
            </a:spcBef>
            <a:spcAft>
              <a:spcPct val="35000"/>
            </a:spcAft>
            <a:buNone/>
          </a:pPr>
          <a:r>
            <a:rPr lang="en-US" sz="1400" b="1" kern="1200"/>
            <a:t>• Purpose</a:t>
          </a:r>
          <a:r>
            <a:rPr lang="en-US" sz="1400" kern="1200"/>
            <a:t>: This report analyzes the sales performance of different wines (Merlot, Cabernet, Chablis, Chardonnay) to identify underperforming wines and track which distributors carry each wine.</a:t>
          </a:r>
        </a:p>
      </dsp:txBody>
      <dsp:txXfrm>
        <a:off x="935549" y="4009991"/>
        <a:ext cx="3766431" cy="81041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3E3161-3D1D-40CF-9507-753AE0C41C18}">
      <dsp:nvSpPr>
        <dsp:cNvPr id="0" name=""/>
        <dsp:cNvSpPr/>
      </dsp:nvSpPr>
      <dsp:spPr>
        <a:xfrm>
          <a:off x="0" y="6081"/>
          <a:ext cx="4952999" cy="62188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BAA1F31-9241-4DD8-8D7B-31009CC64335}">
      <dsp:nvSpPr>
        <dsp:cNvPr id="0" name=""/>
        <dsp:cNvSpPr/>
      </dsp:nvSpPr>
      <dsp:spPr>
        <a:xfrm>
          <a:off x="188118" y="146004"/>
          <a:ext cx="342368" cy="34203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F7D4BBD-6360-41A9-A40C-D75BA67AA067}">
      <dsp:nvSpPr>
        <dsp:cNvPr id="0" name=""/>
        <dsp:cNvSpPr/>
      </dsp:nvSpPr>
      <dsp:spPr>
        <a:xfrm>
          <a:off x="718606" y="6081"/>
          <a:ext cx="4137733" cy="7967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4326" tIns="84326" rIns="84326" bIns="84326" numCol="1" spcCol="1270" anchor="ctr" anchorCtr="0">
          <a:noAutofit/>
        </a:bodyPr>
        <a:lstStyle/>
        <a:p>
          <a:pPr marL="0" lvl="0" indent="0" algn="l" defTabSz="622300">
            <a:lnSpc>
              <a:spcPct val="90000"/>
            </a:lnSpc>
            <a:spcBef>
              <a:spcPct val="0"/>
            </a:spcBef>
            <a:spcAft>
              <a:spcPct val="35000"/>
            </a:spcAft>
            <a:buNone/>
          </a:pPr>
          <a:r>
            <a:rPr lang="en-US" sz="1400" b="1" kern="1200"/>
            <a:t>Wine Sales Performance Report (Con't)</a:t>
          </a:r>
          <a:endParaRPr lang="en-US" sz="1400" kern="1200"/>
        </a:p>
      </dsp:txBody>
      <dsp:txXfrm>
        <a:off x="718606" y="6081"/>
        <a:ext cx="4137733" cy="796784"/>
      </dsp:txXfrm>
    </dsp:sp>
    <dsp:sp modelId="{E094DB6A-B454-45AF-BB55-6C7AC057030F}">
      <dsp:nvSpPr>
        <dsp:cNvPr id="0" name=""/>
        <dsp:cNvSpPr/>
      </dsp:nvSpPr>
      <dsp:spPr>
        <a:xfrm>
          <a:off x="0" y="1002061"/>
          <a:ext cx="4952999" cy="62188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A98A561-DC22-4634-AF34-C0438AAACDFA}">
      <dsp:nvSpPr>
        <dsp:cNvPr id="0" name=""/>
        <dsp:cNvSpPr/>
      </dsp:nvSpPr>
      <dsp:spPr>
        <a:xfrm>
          <a:off x="188118" y="1141984"/>
          <a:ext cx="342368" cy="34203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FD7B7AF-0E38-4E5B-AC54-47F09279A3FD}">
      <dsp:nvSpPr>
        <dsp:cNvPr id="0" name=""/>
        <dsp:cNvSpPr/>
      </dsp:nvSpPr>
      <dsp:spPr>
        <a:xfrm>
          <a:off x="718606" y="1002061"/>
          <a:ext cx="4137733" cy="7967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4326" tIns="84326" rIns="84326" bIns="84326" numCol="1" spcCol="1270" anchor="ctr" anchorCtr="0">
          <a:noAutofit/>
        </a:bodyPr>
        <a:lstStyle/>
        <a:p>
          <a:pPr marL="0" lvl="0" indent="0" algn="l" defTabSz="622300">
            <a:lnSpc>
              <a:spcPct val="90000"/>
            </a:lnSpc>
            <a:spcBef>
              <a:spcPct val="0"/>
            </a:spcBef>
            <a:spcAft>
              <a:spcPct val="35000"/>
            </a:spcAft>
            <a:buNone/>
          </a:pPr>
          <a:r>
            <a:rPr lang="en-US" sz="1400" b="1" kern="1200"/>
            <a:t>• Value</a:t>
          </a:r>
          <a:r>
            <a:rPr lang="en-US" sz="1400" kern="1200"/>
            <a:t>: It helps the winery understand market trends and sales distribution, providing insight for optimizing inventory and marketing efforts.</a:t>
          </a:r>
        </a:p>
      </dsp:txBody>
      <dsp:txXfrm>
        <a:off x="718606" y="1002061"/>
        <a:ext cx="4137733" cy="796784"/>
      </dsp:txXfrm>
    </dsp:sp>
    <dsp:sp modelId="{8FD8A9C7-2604-42A1-A5E8-4201D707E444}">
      <dsp:nvSpPr>
        <dsp:cNvPr id="0" name=""/>
        <dsp:cNvSpPr/>
      </dsp:nvSpPr>
      <dsp:spPr>
        <a:xfrm>
          <a:off x="0" y="1998041"/>
          <a:ext cx="4952999" cy="62188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8912150-73C4-4E5C-AC04-172357CA5A53}">
      <dsp:nvSpPr>
        <dsp:cNvPr id="0" name=""/>
        <dsp:cNvSpPr/>
      </dsp:nvSpPr>
      <dsp:spPr>
        <a:xfrm>
          <a:off x="188118" y="2137964"/>
          <a:ext cx="342368" cy="34203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601CC3F-C6B0-41C6-A73B-14F1C54DC78D}">
      <dsp:nvSpPr>
        <dsp:cNvPr id="0" name=""/>
        <dsp:cNvSpPr/>
      </dsp:nvSpPr>
      <dsp:spPr>
        <a:xfrm>
          <a:off x="718606" y="1998041"/>
          <a:ext cx="4137733" cy="7967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4326" tIns="84326" rIns="84326" bIns="84326" numCol="1" spcCol="1270" anchor="ctr" anchorCtr="0">
          <a:noAutofit/>
        </a:bodyPr>
        <a:lstStyle/>
        <a:p>
          <a:pPr marL="0" lvl="0" indent="0" algn="l" defTabSz="622300">
            <a:lnSpc>
              <a:spcPct val="90000"/>
            </a:lnSpc>
            <a:spcBef>
              <a:spcPct val="0"/>
            </a:spcBef>
            <a:spcAft>
              <a:spcPct val="35000"/>
            </a:spcAft>
            <a:buNone/>
          </a:pPr>
          <a:r>
            <a:rPr lang="en-US" sz="1400" b="1" kern="1200"/>
            <a:t>Employee Work Hours Report</a:t>
          </a:r>
          <a:endParaRPr lang="en-US" sz="1400" kern="1200"/>
        </a:p>
      </dsp:txBody>
      <dsp:txXfrm>
        <a:off x="718606" y="1998041"/>
        <a:ext cx="4137733" cy="796784"/>
      </dsp:txXfrm>
    </dsp:sp>
    <dsp:sp modelId="{F20BEC58-3CE8-48EB-A046-D3F409EA5567}">
      <dsp:nvSpPr>
        <dsp:cNvPr id="0" name=""/>
        <dsp:cNvSpPr/>
      </dsp:nvSpPr>
      <dsp:spPr>
        <a:xfrm>
          <a:off x="0" y="2994021"/>
          <a:ext cx="4952999" cy="62188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6364C57-56C7-42C2-A8A1-3D9A91F3D385}">
      <dsp:nvSpPr>
        <dsp:cNvPr id="0" name=""/>
        <dsp:cNvSpPr/>
      </dsp:nvSpPr>
      <dsp:spPr>
        <a:xfrm>
          <a:off x="188118" y="3133944"/>
          <a:ext cx="342368" cy="34203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DFE199D-02BF-4C5D-A547-AADD8793EF06}">
      <dsp:nvSpPr>
        <dsp:cNvPr id="0" name=""/>
        <dsp:cNvSpPr/>
      </dsp:nvSpPr>
      <dsp:spPr>
        <a:xfrm>
          <a:off x="718606" y="2994021"/>
          <a:ext cx="4137733" cy="7967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4326" tIns="84326" rIns="84326" bIns="84326" numCol="1" spcCol="1270" anchor="ctr" anchorCtr="0">
          <a:noAutofit/>
        </a:bodyPr>
        <a:lstStyle/>
        <a:p>
          <a:pPr marL="0" lvl="0" indent="0" algn="l" defTabSz="622300">
            <a:lnSpc>
              <a:spcPct val="90000"/>
            </a:lnSpc>
            <a:spcBef>
              <a:spcPct val="0"/>
            </a:spcBef>
            <a:spcAft>
              <a:spcPct val="35000"/>
            </a:spcAft>
            <a:buNone/>
          </a:pPr>
          <a:r>
            <a:rPr lang="en-US" sz="1400" b="1" kern="1200"/>
            <a:t>• Purpose</a:t>
          </a:r>
          <a:r>
            <a:rPr lang="en-US" sz="1400" kern="1200"/>
            <a:t>: This report tracks the number of hours worked by each employee, including any overtime, over the past four quarters.</a:t>
          </a:r>
        </a:p>
      </dsp:txBody>
      <dsp:txXfrm>
        <a:off x="718606" y="2994021"/>
        <a:ext cx="4137733" cy="796784"/>
      </dsp:txXfrm>
    </dsp:sp>
    <dsp:sp modelId="{7521E4A1-9DE9-4948-AF94-347235841778}">
      <dsp:nvSpPr>
        <dsp:cNvPr id="0" name=""/>
        <dsp:cNvSpPr/>
      </dsp:nvSpPr>
      <dsp:spPr>
        <a:xfrm>
          <a:off x="0" y="3990001"/>
          <a:ext cx="4952999" cy="62188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1BAE9AB-2ACD-4F52-ABDE-0C55C3A2E9C8}">
      <dsp:nvSpPr>
        <dsp:cNvPr id="0" name=""/>
        <dsp:cNvSpPr/>
      </dsp:nvSpPr>
      <dsp:spPr>
        <a:xfrm>
          <a:off x="188302" y="4129924"/>
          <a:ext cx="342368" cy="342034"/>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5A8D901-25DF-4113-A8BB-39B2CCFFC85B}">
      <dsp:nvSpPr>
        <dsp:cNvPr id="0" name=""/>
        <dsp:cNvSpPr/>
      </dsp:nvSpPr>
      <dsp:spPr>
        <a:xfrm>
          <a:off x="718973" y="3990001"/>
          <a:ext cx="4031813" cy="7967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4326" tIns="84326" rIns="84326" bIns="84326" numCol="1" spcCol="1270" anchor="ctr" anchorCtr="0">
          <a:noAutofit/>
        </a:bodyPr>
        <a:lstStyle/>
        <a:p>
          <a:pPr marL="0" lvl="0" indent="0" algn="l" defTabSz="622300">
            <a:lnSpc>
              <a:spcPct val="90000"/>
            </a:lnSpc>
            <a:spcBef>
              <a:spcPct val="0"/>
            </a:spcBef>
            <a:spcAft>
              <a:spcPct val="35000"/>
            </a:spcAft>
            <a:buNone/>
          </a:pPr>
          <a:r>
            <a:rPr lang="en-US" sz="1400" kern="1200"/>
            <a:t>• </a:t>
          </a:r>
          <a:r>
            <a:rPr lang="en-US" sz="1400" b="1" kern="1200"/>
            <a:t>Value</a:t>
          </a:r>
          <a:r>
            <a:rPr lang="en-US" sz="1400" kern="1200"/>
            <a:t>: It highlights work patterns and overtime trends, which allows Bacchus Winery to manage labor costs and staffing more effectively.</a:t>
          </a:r>
        </a:p>
      </dsp:txBody>
      <dsp:txXfrm>
        <a:off x="718973" y="3990001"/>
        <a:ext cx="4031813" cy="796784"/>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48D7368D-31D9-8101-473D-CD39E706FD22}"/>
              </a:ext>
              <a:ext uri="{C183D7F6-B498-43B3-948B-1728B52AA6E4}">
                <adec:decorative xmlns:adec="http://schemas.microsoft.com/office/drawing/2017/decorative" val="1"/>
              </a:ext>
            </a:extLst>
          </p:cNvPr>
          <p:cNvSpPr/>
          <p:nvPr/>
        </p:nvSpPr>
        <p:spPr>
          <a:xfrm>
            <a:off x="5796401" y="3378954"/>
            <a:ext cx="6394567" cy="3479046"/>
          </a:xfrm>
          <a:custGeom>
            <a:avLst/>
            <a:gdLst>
              <a:gd name="connsiteX0" fmla="*/ 5171297 w 6394567"/>
              <a:gd name="connsiteY0" fmla="*/ 284 h 3479046"/>
              <a:gd name="connsiteX1" fmla="*/ 6394290 w 6394567"/>
              <a:gd name="connsiteY1" fmla="*/ 430072 h 3479046"/>
              <a:gd name="connsiteX2" fmla="*/ 6394567 w 6394567"/>
              <a:gd name="connsiteY2" fmla="*/ 430316 h 3479046"/>
              <a:gd name="connsiteX3" fmla="*/ 6394567 w 6394567"/>
              <a:gd name="connsiteY3" fmla="*/ 3479046 h 3479046"/>
              <a:gd name="connsiteX4" fmla="*/ 0 w 6394567"/>
              <a:gd name="connsiteY4" fmla="*/ 3479046 h 3479046"/>
              <a:gd name="connsiteX5" fmla="*/ 3916974 w 6394567"/>
              <a:gd name="connsiteY5" fmla="*/ 405504 h 3479046"/>
              <a:gd name="connsiteX6" fmla="*/ 3959456 w 6394567"/>
              <a:gd name="connsiteY6" fmla="*/ 373857 h 3479046"/>
              <a:gd name="connsiteX7" fmla="*/ 5052215 w 6394567"/>
              <a:gd name="connsiteY7" fmla="*/ 1756 h 3479046"/>
              <a:gd name="connsiteX8" fmla="*/ 5171297 w 6394567"/>
              <a:gd name="connsiteY8" fmla="*/ 284 h 3479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94567" h="3479046">
                <a:moveTo>
                  <a:pt x="5171297" y="284"/>
                </a:moveTo>
                <a:cubicBezTo>
                  <a:pt x="5607674" y="7531"/>
                  <a:pt x="6039042" y="153650"/>
                  <a:pt x="6394290" y="430072"/>
                </a:cubicBezTo>
                <a:lnTo>
                  <a:pt x="6394567" y="430316"/>
                </a:lnTo>
                <a:lnTo>
                  <a:pt x="6394567" y="3479046"/>
                </a:lnTo>
                <a:lnTo>
                  <a:pt x="0" y="3479046"/>
                </a:lnTo>
                <a:lnTo>
                  <a:pt x="3916974" y="405504"/>
                </a:lnTo>
                <a:lnTo>
                  <a:pt x="3959456" y="373857"/>
                </a:lnTo>
                <a:cubicBezTo>
                  <a:pt x="4291086" y="139664"/>
                  <a:pt x="4671097" y="17528"/>
                  <a:pt x="5052215" y="1756"/>
                </a:cubicBezTo>
                <a:cubicBezTo>
                  <a:pt x="5091916" y="114"/>
                  <a:pt x="5131627" y="-375"/>
                  <a:pt x="5171297" y="284"/>
                </a:cubicBezTo>
                <a:close/>
              </a:path>
            </a:pathLst>
          </a:custGeom>
          <a:gradFill>
            <a:gsLst>
              <a:gs pos="39000">
                <a:schemeClr val="bg2"/>
              </a:gs>
              <a:gs pos="100000">
                <a:schemeClr val="accent1">
                  <a:lumMod val="60000"/>
                  <a:lumOff val="40000"/>
                </a:scheme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9FF32C74-82F4-2A29-889B-EF23CEE6AA4F}"/>
              </a:ext>
            </a:extLst>
          </p:cNvPr>
          <p:cNvSpPr>
            <a:spLocks noGrp="1"/>
          </p:cNvSpPr>
          <p:nvPr>
            <p:ph type="ctrTitle"/>
          </p:nvPr>
        </p:nvSpPr>
        <p:spPr>
          <a:xfrm>
            <a:off x="1066801" y="1122363"/>
            <a:ext cx="6211185" cy="2305246"/>
          </a:xfrm>
        </p:spPr>
        <p:txBody>
          <a:bodyPr anchor="b">
            <a:normAutofit/>
          </a:bodyPr>
          <a:lstStyle>
            <a:lvl1pPr algn="l">
              <a:lnSpc>
                <a:spcPct val="100000"/>
              </a:lnSpc>
              <a:defRPr sz="3600"/>
            </a:lvl1pPr>
          </a:lstStyle>
          <a:p>
            <a:r>
              <a:rPr lang="en-US"/>
              <a:t>Click to edit Master title style</a:t>
            </a:r>
          </a:p>
        </p:txBody>
      </p:sp>
      <p:sp>
        <p:nvSpPr>
          <p:cNvPr id="3" name="Subtitle 2">
            <a:extLst>
              <a:ext uri="{FF2B5EF4-FFF2-40B4-BE49-F238E27FC236}">
                <a16:creationId xmlns:a16="http://schemas.microsoft.com/office/drawing/2014/main" id="{74ACADD6-278F-604C-8A38-BBBAFC6754E8}"/>
              </a:ext>
            </a:extLst>
          </p:cNvPr>
          <p:cNvSpPr>
            <a:spLocks noGrp="1"/>
          </p:cNvSpPr>
          <p:nvPr>
            <p:ph type="subTitle" idx="1"/>
          </p:nvPr>
        </p:nvSpPr>
        <p:spPr>
          <a:xfrm>
            <a:off x="1066802" y="3549048"/>
            <a:ext cx="5029198" cy="1956278"/>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C43946B-3F5A-C916-B62B-8D5938EA8285}"/>
              </a:ext>
            </a:extLst>
          </p:cNvPr>
          <p:cNvSpPr>
            <a:spLocks noGrp="1"/>
          </p:cNvSpPr>
          <p:nvPr>
            <p:ph type="dt" sz="half" idx="10"/>
          </p:nvPr>
        </p:nvSpPr>
        <p:spPr/>
        <p:txBody>
          <a:bodyPr/>
          <a:lstStyle/>
          <a:p>
            <a:fld id="{1E351CED-465B-40B5-ADCE-957C918F227B}" type="datetimeFigureOut">
              <a:rPr lang="en-US" smtClean="0"/>
              <a:t>10/13/2024</a:t>
            </a:fld>
            <a:endParaRPr lang="en-US"/>
          </a:p>
        </p:txBody>
      </p:sp>
      <p:sp>
        <p:nvSpPr>
          <p:cNvPr id="5" name="Footer Placeholder 4">
            <a:extLst>
              <a:ext uri="{FF2B5EF4-FFF2-40B4-BE49-F238E27FC236}">
                <a16:creationId xmlns:a16="http://schemas.microsoft.com/office/drawing/2014/main" id="{5986539F-2DB8-FCDA-C884-9C3CD29B8C4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DAA7B3-5D3B-D493-8F6F-1FEBB8576D62}"/>
              </a:ext>
            </a:extLst>
          </p:cNvPr>
          <p:cNvSpPr>
            <a:spLocks noGrp="1"/>
          </p:cNvSpPr>
          <p:nvPr>
            <p:ph type="sldNum" sz="quarter" idx="12"/>
          </p:nvPr>
        </p:nvSpPr>
        <p:spPr/>
        <p:txBody>
          <a:bodyPr/>
          <a:lstStyle/>
          <a:p>
            <a:fld id="{5A33CB2A-1702-4C1D-9CC4-8D472D39F19E}" type="slidenum">
              <a:rPr lang="en-US" smtClean="0"/>
              <a:t>‹#›</a:t>
            </a:fld>
            <a:endParaRPr lang="en-US"/>
          </a:p>
        </p:txBody>
      </p:sp>
    </p:spTree>
    <p:extLst>
      <p:ext uri="{BB962C8B-B14F-4D97-AF65-F5344CB8AC3E}">
        <p14:creationId xmlns:p14="http://schemas.microsoft.com/office/powerpoint/2010/main" val="11172414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50D2E-0561-F284-F89A-AAE3CD09AC24}"/>
              </a:ext>
            </a:extLst>
          </p:cNvPr>
          <p:cNvSpPr>
            <a:spLocks noGrp="1"/>
          </p:cNvSpPr>
          <p:nvPr>
            <p:ph type="title"/>
          </p:nvPr>
        </p:nvSpPr>
        <p:spPr>
          <a:xfrm>
            <a:off x="1066800" y="936841"/>
            <a:ext cx="10239338" cy="953669"/>
          </a:xfr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2657C4C-16EC-2477-6332-830F53011D33}"/>
              </a:ext>
            </a:extLst>
          </p:cNvPr>
          <p:cNvSpPr>
            <a:spLocks noGrp="1"/>
          </p:cNvSpPr>
          <p:nvPr>
            <p:ph type="body" orient="vert" idx="1"/>
          </p:nvPr>
        </p:nvSpPr>
        <p:spPr>
          <a:xfrm>
            <a:off x="1069848" y="2139696"/>
            <a:ext cx="10239338" cy="367768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B0940D3-6996-1C08-F1AF-87C354657912}"/>
              </a:ext>
            </a:extLst>
          </p:cNvPr>
          <p:cNvSpPr>
            <a:spLocks noGrp="1"/>
          </p:cNvSpPr>
          <p:nvPr>
            <p:ph type="dt" sz="half" idx="10"/>
          </p:nvPr>
        </p:nvSpPr>
        <p:spPr/>
        <p:txBody>
          <a:bodyPr/>
          <a:lstStyle/>
          <a:p>
            <a:fld id="{1E351CED-465B-40B5-ADCE-957C918F227B}" type="datetimeFigureOut">
              <a:rPr lang="en-US" smtClean="0"/>
              <a:t>10/13/2024</a:t>
            </a:fld>
            <a:endParaRPr lang="en-US"/>
          </a:p>
        </p:txBody>
      </p:sp>
      <p:sp>
        <p:nvSpPr>
          <p:cNvPr id="5" name="Footer Placeholder 4">
            <a:extLst>
              <a:ext uri="{FF2B5EF4-FFF2-40B4-BE49-F238E27FC236}">
                <a16:creationId xmlns:a16="http://schemas.microsoft.com/office/drawing/2014/main" id="{4C3676C3-588F-B636-8CE0-AA2CBFBCE96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8CEF8A9-EB1E-B344-A4B8-B58D0633630B}"/>
              </a:ext>
            </a:extLst>
          </p:cNvPr>
          <p:cNvSpPr>
            <a:spLocks noGrp="1"/>
          </p:cNvSpPr>
          <p:nvPr>
            <p:ph type="sldNum" sz="quarter" idx="12"/>
          </p:nvPr>
        </p:nvSpPr>
        <p:spPr/>
        <p:txBody>
          <a:bodyPr/>
          <a:lstStyle/>
          <a:p>
            <a:fld id="{5A33CB2A-1702-4C1D-9CC4-8D472D39F19E}" type="slidenum">
              <a:rPr lang="en-US" smtClean="0"/>
              <a:t>‹#›</a:t>
            </a:fld>
            <a:endParaRPr lang="en-US"/>
          </a:p>
        </p:txBody>
      </p:sp>
    </p:spTree>
    <p:extLst>
      <p:ext uri="{BB962C8B-B14F-4D97-AF65-F5344CB8AC3E}">
        <p14:creationId xmlns:p14="http://schemas.microsoft.com/office/powerpoint/2010/main" val="2220539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DEF3A28-33E4-2796-AE7A-1234569F5CE0}"/>
              </a:ext>
            </a:extLst>
          </p:cNvPr>
          <p:cNvSpPr>
            <a:spLocks noGrp="1"/>
          </p:cNvSpPr>
          <p:nvPr>
            <p:ph type="title" orient="vert"/>
          </p:nvPr>
        </p:nvSpPr>
        <p:spPr>
          <a:xfrm>
            <a:off x="8844950" y="1081177"/>
            <a:ext cx="2508849" cy="4633823"/>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6D185FC-2BBB-E997-A5CD-F2C6CF6B7C68}"/>
              </a:ext>
            </a:extLst>
          </p:cNvPr>
          <p:cNvSpPr>
            <a:spLocks noGrp="1"/>
          </p:cNvSpPr>
          <p:nvPr>
            <p:ph type="body" orient="vert" idx="1"/>
          </p:nvPr>
        </p:nvSpPr>
        <p:spPr>
          <a:xfrm>
            <a:off x="1066800" y="1081177"/>
            <a:ext cx="7505700" cy="463382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E314B3C-96CD-071C-C2AD-2C7E04F819C0}"/>
              </a:ext>
            </a:extLst>
          </p:cNvPr>
          <p:cNvSpPr>
            <a:spLocks noGrp="1"/>
          </p:cNvSpPr>
          <p:nvPr>
            <p:ph type="dt" sz="half" idx="10"/>
          </p:nvPr>
        </p:nvSpPr>
        <p:spPr/>
        <p:txBody>
          <a:bodyPr/>
          <a:lstStyle/>
          <a:p>
            <a:fld id="{1E351CED-465B-40B5-ADCE-957C918F227B}" type="datetimeFigureOut">
              <a:rPr lang="en-US" smtClean="0"/>
              <a:t>10/13/2024</a:t>
            </a:fld>
            <a:endParaRPr lang="en-US"/>
          </a:p>
        </p:txBody>
      </p:sp>
      <p:sp>
        <p:nvSpPr>
          <p:cNvPr id="5" name="Footer Placeholder 4">
            <a:extLst>
              <a:ext uri="{FF2B5EF4-FFF2-40B4-BE49-F238E27FC236}">
                <a16:creationId xmlns:a16="http://schemas.microsoft.com/office/drawing/2014/main" id="{F5AA2B04-F5E0-C5A3-C77D-6AE9A9E913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6155BC2-C712-C4A4-50EC-E10D88344310}"/>
              </a:ext>
            </a:extLst>
          </p:cNvPr>
          <p:cNvSpPr>
            <a:spLocks noGrp="1"/>
          </p:cNvSpPr>
          <p:nvPr>
            <p:ph type="sldNum" sz="quarter" idx="12"/>
          </p:nvPr>
        </p:nvSpPr>
        <p:spPr/>
        <p:txBody>
          <a:bodyPr/>
          <a:lstStyle/>
          <a:p>
            <a:fld id="{5A33CB2A-1702-4C1D-9CC4-8D472D39F19E}" type="slidenum">
              <a:rPr lang="en-US" smtClean="0"/>
              <a:t>‹#›</a:t>
            </a:fld>
            <a:endParaRPr lang="en-US"/>
          </a:p>
        </p:txBody>
      </p:sp>
    </p:spTree>
    <p:extLst>
      <p:ext uri="{BB962C8B-B14F-4D97-AF65-F5344CB8AC3E}">
        <p14:creationId xmlns:p14="http://schemas.microsoft.com/office/powerpoint/2010/main" val="37269307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EA4769-9A55-AF9B-4CE4-DFA07E711CF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CE45D9E-DBB4-B890-88D5-B4C03599EC0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AE15260-1C0B-A965-3114-D7C40D18BDF4}"/>
              </a:ext>
            </a:extLst>
          </p:cNvPr>
          <p:cNvSpPr>
            <a:spLocks noGrp="1"/>
          </p:cNvSpPr>
          <p:nvPr>
            <p:ph type="dt" sz="half" idx="10"/>
          </p:nvPr>
        </p:nvSpPr>
        <p:spPr/>
        <p:txBody>
          <a:bodyPr/>
          <a:lstStyle/>
          <a:p>
            <a:fld id="{1E351CED-465B-40B5-ADCE-957C918F227B}" type="datetimeFigureOut">
              <a:rPr lang="en-US" smtClean="0"/>
              <a:t>10/13/2024</a:t>
            </a:fld>
            <a:endParaRPr lang="en-US"/>
          </a:p>
        </p:txBody>
      </p:sp>
      <p:sp>
        <p:nvSpPr>
          <p:cNvPr id="5" name="Footer Placeholder 4">
            <a:extLst>
              <a:ext uri="{FF2B5EF4-FFF2-40B4-BE49-F238E27FC236}">
                <a16:creationId xmlns:a16="http://schemas.microsoft.com/office/drawing/2014/main" id="{19AAF4D1-0334-3F24-69B4-06C7BD7426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8BA76D-3B8B-429D-9B32-54D6A6297C0A}"/>
              </a:ext>
            </a:extLst>
          </p:cNvPr>
          <p:cNvSpPr>
            <a:spLocks noGrp="1"/>
          </p:cNvSpPr>
          <p:nvPr>
            <p:ph type="sldNum" sz="quarter" idx="12"/>
          </p:nvPr>
        </p:nvSpPr>
        <p:spPr/>
        <p:txBody>
          <a:bodyPr/>
          <a:lstStyle/>
          <a:p>
            <a:fld id="{5A33CB2A-1702-4C1D-9CC4-8D472D39F19E}" type="slidenum">
              <a:rPr lang="en-US" smtClean="0"/>
              <a:t>‹#›</a:t>
            </a:fld>
            <a:endParaRPr lang="en-US"/>
          </a:p>
        </p:txBody>
      </p:sp>
    </p:spTree>
    <p:extLst>
      <p:ext uri="{BB962C8B-B14F-4D97-AF65-F5344CB8AC3E}">
        <p14:creationId xmlns:p14="http://schemas.microsoft.com/office/powerpoint/2010/main" val="17376361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D8D9C414-4A2F-78AF-ED60-6130D4C563B3}"/>
              </a:ext>
            </a:extLst>
          </p:cNvPr>
          <p:cNvSpPr/>
          <p:nvPr/>
        </p:nvSpPr>
        <p:spPr>
          <a:xfrm>
            <a:off x="6284115" y="3378954"/>
            <a:ext cx="5907885" cy="3479046"/>
          </a:xfrm>
          <a:custGeom>
            <a:avLst/>
            <a:gdLst>
              <a:gd name="connsiteX0" fmla="*/ 5171297 w 5907885"/>
              <a:gd name="connsiteY0" fmla="*/ 284 h 3479046"/>
              <a:gd name="connsiteX1" fmla="*/ 5813217 w 5907885"/>
              <a:gd name="connsiteY1" fmla="*/ 114238 h 3479046"/>
              <a:gd name="connsiteX2" fmla="*/ 5907885 w 5907885"/>
              <a:gd name="connsiteY2" fmla="*/ 151524 h 3479046"/>
              <a:gd name="connsiteX3" fmla="*/ 5907885 w 5907885"/>
              <a:gd name="connsiteY3" fmla="*/ 3479046 h 3479046"/>
              <a:gd name="connsiteX4" fmla="*/ 0 w 5907885"/>
              <a:gd name="connsiteY4" fmla="*/ 3479046 h 3479046"/>
              <a:gd name="connsiteX5" fmla="*/ 3916974 w 5907885"/>
              <a:gd name="connsiteY5" fmla="*/ 405504 h 3479046"/>
              <a:gd name="connsiteX6" fmla="*/ 3959456 w 5907885"/>
              <a:gd name="connsiteY6" fmla="*/ 373857 h 3479046"/>
              <a:gd name="connsiteX7" fmla="*/ 5052215 w 5907885"/>
              <a:gd name="connsiteY7" fmla="*/ 1756 h 3479046"/>
              <a:gd name="connsiteX8" fmla="*/ 5171297 w 5907885"/>
              <a:gd name="connsiteY8" fmla="*/ 284 h 3479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07885" h="3479046">
                <a:moveTo>
                  <a:pt x="5171297" y="284"/>
                </a:moveTo>
                <a:cubicBezTo>
                  <a:pt x="5389485" y="3908"/>
                  <a:pt x="5606422" y="42249"/>
                  <a:pt x="5813217" y="114238"/>
                </a:cubicBezTo>
                <a:lnTo>
                  <a:pt x="5907885" y="151524"/>
                </a:lnTo>
                <a:lnTo>
                  <a:pt x="5907885" y="3479046"/>
                </a:lnTo>
                <a:lnTo>
                  <a:pt x="0" y="3479046"/>
                </a:lnTo>
                <a:lnTo>
                  <a:pt x="3916974" y="405504"/>
                </a:lnTo>
                <a:lnTo>
                  <a:pt x="3959456" y="373857"/>
                </a:lnTo>
                <a:cubicBezTo>
                  <a:pt x="4291086" y="139664"/>
                  <a:pt x="4671097" y="17528"/>
                  <a:pt x="5052215" y="1756"/>
                </a:cubicBezTo>
                <a:cubicBezTo>
                  <a:pt x="5091916" y="114"/>
                  <a:pt x="5131627" y="-375"/>
                  <a:pt x="5171297" y="284"/>
                </a:cubicBezTo>
                <a:close/>
              </a:path>
            </a:pathLst>
          </a:custGeom>
          <a:gradFill>
            <a:gsLst>
              <a:gs pos="23000">
                <a:schemeClr val="bg2"/>
              </a:gs>
              <a:gs pos="100000">
                <a:schemeClr val="accent1">
                  <a:lumMod val="60000"/>
                  <a:lumOff val="4000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Freeform: Shape 9">
            <a:extLst>
              <a:ext uri="{FF2B5EF4-FFF2-40B4-BE49-F238E27FC236}">
                <a16:creationId xmlns:a16="http://schemas.microsoft.com/office/drawing/2014/main" id="{13410AE4-7FC7-589E-B6D3-0DA7B5FC5CE3}"/>
              </a:ext>
            </a:extLst>
          </p:cNvPr>
          <p:cNvSpPr/>
          <p:nvPr/>
        </p:nvSpPr>
        <p:spPr>
          <a:xfrm flipH="1" flipV="1">
            <a:off x="0" y="0"/>
            <a:ext cx="2923855" cy="1479128"/>
          </a:xfrm>
          <a:custGeom>
            <a:avLst/>
            <a:gdLst>
              <a:gd name="connsiteX0" fmla="*/ 2923855 w 2923855"/>
              <a:gd name="connsiteY0" fmla="*/ 1479128 h 1479128"/>
              <a:gd name="connsiteX1" fmla="*/ 0 w 2923855"/>
              <a:gd name="connsiteY1" fmla="*/ 1479128 h 1479128"/>
              <a:gd name="connsiteX2" fmla="*/ 1368245 w 2923855"/>
              <a:gd name="connsiteY2" fmla="*/ 405504 h 1479128"/>
              <a:gd name="connsiteX3" fmla="*/ 1410727 w 2923855"/>
              <a:gd name="connsiteY3" fmla="*/ 373857 h 1479128"/>
              <a:gd name="connsiteX4" fmla="*/ 2503486 w 2923855"/>
              <a:gd name="connsiteY4" fmla="*/ 1756 h 1479128"/>
              <a:gd name="connsiteX5" fmla="*/ 2622568 w 2923855"/>
              <a:gd name="connsiteY5" fmla="*/ 284 h 1479128"/>
              <a:gd name="connsiteX6" fmla="*/ 2785835 w 2923855"/>
              <a:gd name="connsiteY6" fmla="*/ 9494 h 1479128"/>
              <a:gd name="connsiteX7" fmla="*/ 2923855 w 2923855"/>
              <a:gd name="connsiteY7" fmla="*/ 28352 h 1479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23855" h="1479128">
                <a:moveTo>
                  <a:pt x="2923855" y="1479128"/>
                </a:moveTo>
                <a:lnTo>
                  <a:pt x="0" y="1479128"/>
                </a:lnTo>
                <a:lnTo>
                  <a:pt x="1368245" y="405504"/>
                </a:lnTo>
                <a:lnTo>
                  <a:pt x="1410727" y="373857"/>
                </a:lnTo>
                <a:cubicBezTo>
                  <a:pt x="1742357" y="139664"/>
                  <a:pt x="2122368" y="17528"/>
                  <a:pt x="2503486" y="1756"/>
                </a:cubicBezTo>
                <a:cubicBezTo>
                  <a:pt x="2543187" y="114"/>
                  <a:pt x="2582898" y="-375"/>
                  <a:pt x="2622568" y="284"/>
                </a:cubicBezTo>
                <a:cubicBezTo>
                  <a:pt x="2677115" y="1190"/>
                  <a:pt x="2731584" y="4266"/>
                  <a:pt x="2785835" y="9494"/>
                </a:cubicBezTo>
                <a:lnTo>
                  <a:pt x="2923855" y="28352"/>
                </a:lnTo>
                <a:close/>
              </a:path>
            </a:pathLst>
          </a:custGeom>
          <a:gradFill>
            <a:gsLst>
              <a:gs pos="33000">
                <a:schemeClr val="bg2"/>
              </a:gs>
              <a:gs pos="100000">
                <a:schemeClr val="accent1">
                  <a:lumMod val="60000"/>
                  <a:lumOff val="4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FB381CBD-08D9-3C9A-7620-24F2D6404893}"/>
              </a:ext>
            </a:extLst>
          </p:cNvPr>
          <p:cNvSpPr>
            <a:spLocks noGrp="1"/>
          </p:cNvSpPr>
          <p:nvPr>
            <p:ph type="title"/>
          </p:nvPr>
        </p:nvSpPr>
        <p:spPr>
          <a:xfrm>
            <a:off x="1066800" y="1709738"/>
            <a:ext cx="6455434" cy="2981274"/>
          </a:xfrm>
        </p:spPr>
        <p:txBody>
          <a:bodyPr anchor="b">
            <a:normAutofit/>
          </a:bodyPr>
          <a:lstStyle>
            <a:lvl1pPr>
              <a:defRPr sz="4800"/>
            </a:lvl1pPr>
          </a:lstStyle>
          <a:p>
            <a:r>
              <a:rPr lang="en-US"/>
              <a:t>Click to edit Master title style</a:t>
            </a:r>
          </a:p>
        </p:txBody>
      </p:sp>
      <p:sp>
        <p:nvSpPr>
          <p:cNvPr id="3" name="Text Placeholder 2">
            <a:extLst>
              <a:ext uri="{FF2B5EF4-FFF2-40B4-BE49-F238E27FC236}">
                <a16:creationId xmlns:a16="http://schemas.microsoft.com/office/drawing/2014/main" id="{AED5AE2B-1716-CEEC-73F8-E81F59192562}"/>
              </a:ext>
            </a:extLst>
          </p:cNvPr>
          <p:cNvSpPr>
            <a:spLocks noGrp="1"/>
          </p:cNvSpPr>
          <p:nvPr>
            <p:ph type="body" idx="1"/>
          </p:nvPr>
        </p:nvSpPr>
        <p:spPr>
          <a:xfrm>
            <a:off x="1066800" y="4759252"/>
            <a:ext cx="5397260" cy="955748"/>
          </a:xfrm>
        </p:spPr>
        <p:txBody>
          <a:bodyP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5CF3052-6EE8-979F-04FB-1B8DF81F29B9}"/>
              </a:ext>
            </a:extLst>
          </p:cNvPr>
          <p:cNvSpPr>
            <a:spLocks noGrp="1"/>
          </p:cNvSpPr>
          <p:nvPr>
            <p:ph type="dt" sz="half" idx="10"/>
          </p:nvPr>
        </p:nvSpPr>
        <p:spPr/>
        <p:txBody>
          <a:bodyPr/>
          <a:lstStyle/>
          <a:p>
            <a:fld id="{1E351CED-465B-40B5-ADCE-957C918F227B}" type="datetimeFigureOut">
              <a:rPr lang="en-US" smtClean="0"/>
              <a:t>10/13/2024</a:t>
            </a:fld>
            <a:endParaRPr lang="en-US"/>
          </a:p>
        </p:txBody>
      </p:sp>
      <p:sp>
        <p:nvSpPr>
          <p:cNvPr id="5" name="Footer Placeholder 4">
            <a:extLst>
              <a:ext uri="{FF2B5EF4-FFF2-40B4-BE49-F238E27FC236}">
                <a16:creationId xmlns:a16="http://schemas.microsoft.com/office/drawing/2014/main" id="{7D986285-161A-6869-27C2-0A159C2344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B7ED64F-5DAB-238D-C34A-1DCCB12221DD}"/>
              </a:ext>
            </a:extLst>
          </p:cNvPr>
          <p:cNvSpPr>
            <a:spLocks noGrp="1"/>
          </p:cNvSpPr>
          <p:nvPr>
            <p:ph type="sldNum" sz="quarter" idx="12"/>
          </p:nvPr>
        </p:nvSpPr>
        <p:spPr/>
        <p:txBody>
          <a:bodyPr/>
          <a:lstStyle/>
          <a:p>
            <a:fld id="{5A33CB2A-1702-4C1D-9CC4-8D472D39F19E}" type="slidenum">
              <a:rPr lang="en-US" smtClean="0"/>
              <a:t>‹#›</a:t>
            </a:fld>
            <a:endParaRPr lang="en-US"/>
          </a:p>
        </p:txBody>
      </p:sp>
    </p:spTree>
    <p:extLst>
      <p:ext uri="{BB962C8B-B14F-4D97-AF65-F5344CB8AC3E}">
        <p14:creationId xmlns:p14="http://schemas.microsoft.com/office/powerpoint/2010/main" val="34959184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F484D0-7460-7B08-F1EE-96EABE40212A}"/>
              </a:ext>
            </a:extLst>
          </p:cNvPr>
          <p:cNvSpPr>
            <a:spLocks noGrp="1"/>
          </p:cNvSpPr>
          <p:nvPr>
            <p:ph type="title"/>
          </p:nvPr>
        </p:nvSpPr>
        <p:spPr>
          <a:xfrm>
            <a:off x="1066799" y="936841"/>
            <a:ext cx="10092477" cy="953669"/>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9780B7F9-8ECB-7079-A11E-51D3903E2B1A}"/>
              </a:ext>
            </a:extLst>
          </p:cNvPr>
          <p:cNvSpPr>
            <a:spLocks noGrp="1"/>
          </p:cNvSpPr>
          <p:nvPr>
            <p:ph sz="half" idx="1"/>
          </p:nvPr>
        </p:nvSpPr>
        <p:spPr>
          <a:xfrm>
            <a:off x="1066800" y="2117341"/>
            <a:ext cx="4809482" cy="37601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4E97161-CAF5-CA48-D814-7ACD43AB99E1}"/>
              </a:ext>
            </a:extLst>
          </p:cNvPr>
          <p:cNvSpPr>
            <a:spLocks noGrp="1"/>
          </p:cNvSpPr>
          <p:nvPr>
            <p:ph sz="half" idx="2"/>
          </p:nvPr>
        </p:nvSpPr>
        <p:spPr>
          <a:xfrm>
            <a:off x="6349795" y="2117341"/>
            <a:ext cx="4809482" cy="37601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23BD680-4E7A-5155-3CAE-6BD44EE8BA83}"/>
              </a:ext>
            </a:extLst>
          </p:cNvPr>
          <p:cNvSpPr>
            <a:spLocks noGrp="1"/>
          </p:cNvSpPr>
          <p:nvPr>
            <p:ph type="dt" sz="half" idx="10"/>
          </p:nvPr>
        </p:nvSpPr>
        <p:spPr/>
        <p:txBody>
          <a:bodyPr/>
          <a:lstStyle/>
          <a:p>
            <a:fld id="{1E351CED-465B-40B5-ADCE-957C918F227B}" type="datetimeFigureOut">
              <a:rPr lang="en-US" smtClean="0"/>
              <a:t>10/13/2024</a:t>
            </a:fld>
            <a:endParaRPr lang="en-US"/>
          </a:p>
        </p:txBody>
      </p:sp>
      <p:sp>
        <p:nvSpPr>
          <p:cNvPr id="6" name="Footer Placeholder 5">
            <a:extLst>
              <a:ext uri="{FF2B5EF4-FFF2-40B4-BE49-F238E27FC236}">
                <a16:creationId xmlns:a16="http://schemas.microsoft.com/office/drawing/2014/main" id="{4F6A152D-EFF2-B3AA-3F25-14E1136734A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0BD6032-FD7A-BFFD-9BE5-48EDBEFBD147}"/>
              </a:ext>
            </a:extLst>
          </p:cNvPr>
          <p:cNvSpPr>
            <a:spLocks noGrp="1"/>
          </p:cNvSpPr>
          <p:nvPr>
            <p:ph type="sldNum" sz="quarter" idx="12"/>
          </p:nvPr>
        </p:nvSpPr>
        <p:spPr/>
        <p:txBody>
          <a:bodyPr/>
          <a:lstStyle/>
          <a:p>
            <a:fld id="{5A33CB2A-1702-4C1D-9CC4-8D472D39F19E}" type="slidenum">
              <a:rPr lang="en-US" smtClean="0"/>
              <a:t>‹#›</a:t>
            </a:fld>
            <a:endParaRPr lang="en-US"/>
          </a:p>
        </p:txBody>
      </p:sp>
    </p:spTree>
    <p:extLst>
      <p:ext uri="{BB962C8B-B14F-4D97-AF65-F5344CB8AC3E}">
        <p14:creationId xmlns:p14="http://schemas.microsoft.com/office/powerpoint/2010/main" val="30496038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47F4D-4855-340E-03F3-4860885EC671}"/>
              </a:ext>
            </a:extLst>
          </p:cNvPr>
          <p:cNvSpPr>
            <a:spLocks noGrp="1"/>
          </p:cNvSpPr>
          <p:nvPr>
            <p:ph type="title"/>
          </p:nvPr>
        </p:nvSpPr>
        <p:spPr>
          <a:xfrm>
            <a:off x="1066800" y="963283"/>
            <a:ext cx="10096500" cy="916004"/>
          </a:xfrm>
        </p:spPr>
        <p:txBody>
          <a:bodyPr/>
          <a:lstStyle/>
          <a:p>
            <a:r>
              <a:rPr lang="en-US"/>
              <a:t>Click to edit Master title style</a:t>
            </a:r>
          </a:p>
        </p:txBody>
      </p:sp>
      <p:sp>
        <p:nvSpPr>
          <p:cNvPr id="3" name="Text Placeholder 2">
            <a:extLst>
              <a:ext uri="{FF2B5EF4-FFF2-40B4-BE49-F238E27FC236}">
                <a16:creationId xmlns:a16="http://schemas.microsoft.com/office/drawing/2014/main" id="{D3CEB472-7426-C288-B5F6-0A1232DCED65}"/>
              </a:ext>
            </a:extLst>
          </p:cNvPr>
          <p:cNvSpPr>
            <a:spLocks noGrp="1"/>
          </p:cNvSpPr>
          <p:nvPr>
            <p:ph type="body" idx="1"/>
          </p:nvPr>
        </p:nvSpPr>
        <p:spPr>
          <a:xfrm>
            <a:off x="1066801" y="1879287"/>
            <a:ext cx="4739628" cy="582117"/>
          </a:xfrm>
        </p:spPr>
        <p:txBody>
          <a:bodyPr anchor="b">
            <a:noAutofit/>
          </a:bodyPr>
          <a:lstStyle>
            <a:lvl1pPr marL="0" indent="0">
              <a:buNone/>
              <a:defRPr sz="1400" b="1" cap="all" spc="25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3194F9C-B6FA-97C3-F618-0CF956CB53B2}"/>
              </a:ext>
            </a:extLst>
          </p:cNvPr>
          <p:cNvSpPr>
            <a:spLocks noGrp="1"/>
          </p:cNvSpPr>
          <p:nvPr>
            <p:ph sz="half" idx="2"/>
          </p:nvPr>
        </p:nvSpPr>
        <p:spPr>
          <a:xfrm>
            <a:off x="1066801" y="2505075"/>
            <a:ext cx="4739628" cy="338964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8F5665C-7910-AFA2-350F-42C06ED5AF47}"/>
              </a:ext>
            </a:extLst>
          </p:cNvPr>
          <p:cNvSpPr>
            <a:spLocks noGrp="1"/>
          </p:cNvSpPr>
          <p:nvPr>
            <p:ph type="body" sz="quarter" idx="3"/>
          </p:nvPr>
        </p:nvSpPr>
        <p:spPr>
          <a:xfrm>
            <a:off x="6400330" y="1879287"/>
            <a:ext cx="4762970" cy="582117"/>
          </a:xfrm>
        </p:spPr>
        <p:txBody>
          <a:bodyPr anchor="b">
            <a:noAutofit/>
          </a:bodyPr>
          <a:lstStyle>
            <a:lvl1pPr marL="0" indent="0">
              <a:buNone/>
              <a:defRPr sz="1400" b="1" cap="all" spc="25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D71352E-1DE0-F0CD-6F81-1D8FF59C2B0D}"/>
              </a:ext>
            </a:extLst>
          </p:cNvPr>
          <p:cNvSpPr>
            <a:spLocks noGrp="1"/>
          </p:cNvSpPr>
          <p:nvPr>
            <p:ph sz="quarter" idx="4"/>
          </p:nvPr>
        </p:nvSpPr>
        <p:spPr>
          <a:xfrm>
            <a:off x="6400330" y="2505075"/>
            <a:ext cx="4762970" cy="338964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D38F7E4-7D9E-4736-3269-4F0C46996125}"/>
              </a:ext>
            </a:extLst>
          </p:cNvPr>
          <p:cNvSpPr>
            <a:spLocks noGrp="1"/>
          </p:cNvSpPr>
          <p:nvPr>
            <p:ph type="dt" sz="half" idx="10"/>
          </p:nvPr>
        </p:nvSpPr>
        <p:spPr/>
        <p:txBody>
          <a:bodyPr/>
          <a:lstStyle/>
          <a:p>
            <a:fld id="{1E351CED-465B-40B5-ADCE-957C918F227B}" type="datetimeFigureOut">
              <a:rPr lang="en-US" smtClean="0"/>
              <a:t>10/13/2024</a:t>
            </a:fld>
            <a:endParaRPr lang="en-US"/>
          </a:p>
        </p:txBody>
      </p:sp>
      <p:sp>
        <p:nvSpPr>
          <p:cNvPr id="8" name="Footer Placeholder 7">
            <a:extLst>
              <a:ext uri="{FF2B5EF4-FFF2-40B4-BE49-F238E27FC236}">
                <a16:creationId xmlns:a16="http://schemas.microsoft.com/office/drawing/2014/main" id="{218386CF-9A84-8D2A-BC47-C951DD99492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980844D-FE1F-49E7-3BBD-527FB72ECD1D}"/>
              </a:ext>
            </a:extLst>
          </p:cNvPr>
          <p:cNvSpPr>
            <a:spLocks noGrp="1"/>
          </p:cNvSpPr>
          <p:nvPr>
            <p:ph type="sldNum" sz="quarter" idx="12"/>
          </p:nvPr>
        </p:nvSpPr>
        <p:spPr/>
        <p:txBody>
          <a:bodyPr/>
          <a:lstStyle/>
          <a:p>
            <a:fld id="{5A33CB2A-1702-4C1D-9CC4-8D472D39F19E}" type="slidenum">
              <a:rPr lang="en-US" smtClean="0"/>
              <a:t>‹#›</a:t>
            </a:fld>
            <a:endParaRPr lang="en-US"/>
          </a:p>
        </p:txBody>
      </p:sp>
    </p:spTree>
    <p:extLst>
      <p:ext uri="{BB962C8B-B14F-4D97-AF65-F5344CB8AC3E}">
        <p14:creationId xmlns:p14="http://schemas.microsoft.com/office/powerpoint/2010/main" val="42910346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EF691C-93A5-1364-00A9-A470C289F365}"/>
              </a:ext>
            </a:extLst>
          </p:cNvPr>
          <p:cNvSpPr>
            <a:spLocks noGrp="1"/>
          </p:cNvSpPr>
          <p:nvPr>
            <p:ph type="title"/>
          </p:nvPr>
        </p:nvSpPr>
        <p:spPr>
          <a:xfrm>
            <a:off x="1066800" y="1357223"/>
            <a:ext cx="8886884" cy="1043078"/>
          </a:xfrm>
        </p:spPr>
        <p:txBody>
          <a:bodyPr anchor="t"/>
          <a:lstStyle/>
          <a:p>
            <a:r>
              <a:rPr lang="en-US"/>
              <a:t>Click to edit Master title style</a:t>
            </a:r>
          </a:p>
        </p:txBody>
      </p:sp>
      <p:sp>
        <p:nvSpPr>
          <p:cNvPr id="3" name="Date Placeholder 2">
            <a:extLst>
              <a:ext uri="{FF2B5EF4-FFF2-40B4-BE49-F238E27FC236}">
                <a16:creationId xmlns:a16="http://schemas.microsoft.com/office/drawing/2014/main" id="{76E055BD-4154-B9D1-0B5B-B1E3A06B6B31}"/>
              </a:ext>
            </a:extLst>
          </p:cNvPr>
          <p:cNvSpPr>
            <a:spLocks noGrp="1"/>
          </p:cNvSpPr>
          <p:nvPr>
            <p:ph type="dt" sz="half" idx="10"/>
          </p:nvPr>
        </p:nvSpPr>
        <p:spPr/>
        <p:txBody>
          <a:bodyPr/>
          <a:lstStyle/>
          <a:p>
            <a:fld id="{1E351CED-465B-40B5-ADCE-957C918F227B}" type="datetimeFigureOut">
              <a:rPr lang="en-US" smtClean="0"/>
              <a:t>10/13/2024</a:t>
            </a:fld>
            <a:endParaRPr lang="en-US"/>
          </a:p>
        </p:txBody>
      </p:sp>
      <p:sp>
        <p:nvSpPr>
          <p:cNvPr id="4" name="Footer Placeholder 3">
            <a:extLst>
              <a:ext uri="{FF2B5EF4-FFF2-40B4-BE49-F238E27FC236}">
                <a16:creationId xmlns:a16="http://schemas.microsoft.com/office/drawing/2014/main" id="{0C2A9E4A-03D1-7A8B-233D-014A3248F0B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82CEFC4-D276-DF45-F395-F5BD2EA70114}"/>
              </a:ext>
            </a:extLst>
          </p:cNvPr>
          <p:cNvSpPr>
            <a:spLocks noGrp="1"/>
          </p:cNvSpPr>
          <p:nvPr>
            <p:ph type="sldNum" sz="quarter" idx="12"/>
          </p:nvPr>
        </p:nvSpPr>
        <p:spPr/>
        <p:txBody>
          <a:bodyPr/>
          <a:lstStyle/>
          <a:p>
            <a:fld id="{5A33CB2A-1702-4C1D-9CC4-8D472D39F19E}" type="slidenum">
              <a:rPr lang="en-US" smtClean="0"/>
              <a:t>‹#›</a:t>
            </a:fld>
            <a:endParaRPr lang="en-US"/>
          </a:p>
        </p:txBody>
      </p:sp>
    </p:spTree>
    <p:extLst>
      <p:ext uri="{BB962C8B-B14F-4D97-AF65-F5344CB8AC3E}">
        <p14:creationId xmlns:p14="http://schemas.microsoft.com/office/powerpoint/2010/main" val="32374120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712C0AD-76F4-FCE4-2717-0A9AA4351B6D}"/>
              </a:ext>
            </a:extLst>
          </p:cNvPr>
          <p:cNvSpPr>
            <a:spLocks noGrp="1"/>
          </p:cNvSpPr>
          <p:nvPr>
            <p:ph type="dt" sz="half" idx="10"/>
          </p:nvPr>
        </p:nvSpPr>
        <p:spPr/>
        <p:txBody>
          <a:bodyPr/>
          <a:lstStyle/>
          <a:p>
            <a:fld id="{1E351CED-465B-40B5-ADCE-957C918F227B}" type="datetimeFigureOut">
              <a:rPr lang="en-US" smtClean="0"/>
              <a:t>10/13/2024</a:t>
            </a:fld>
            <a:endParaRPr lang="en-US"/>
          </a:p>
        </p:txBody>
      </p:sp>
      <p:sp>
        <p:nvSpPr>
          <p:cNvPr id="3" name="Footer Placeholder 2">
            <a:extLst>
              <a:ext uri="{FF2B5EF4-FFF2-40B4-BE49-F238E27FC236}">
                <a16:creationId xmlns:a16="http://schemas.microsoft.com/office/drawing/2014/main" id="{BE83BB66-3F41-7F1D-5108-B3F679A88E6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FAA6DA0-07AE-4BE4-B82F-7936D0E3E37D}"/>
              </a:ext>
            </a:extLst>
          </p:cNvPr>
          <p:cNvSpPr>
            <a:spLocks noGrp="1"/>
          </p:cNvSpPr>
          <p:nvPr>
            <p:ph type="sldNum" sz="quarter" idx="12"/>
          </p:nvPr>
        </p:nvSpPr>
        <p:spPr/>
        <p:txBody>
          <a:bodyPr/>
          <a:lstStyle/>
          <a:p>
            <a:fld id="{5A33CB2A-1702-4C1D-9CC4-8D472D39F19E}" type="slidenum">
              <a:rPr lang="en-US" smtClean="0"/>
              <a:t>‹#›</a:t>
            </a:fld>
            <a:endParaRPr lang="en-US"/>
          </a:p>
        </p:txBody>
      </p:sp>
    </p:spTree>
    <p:extLst>
      <p:ext uri="{BB962C8B-B14F-4D97-AF65-F5344CB8AC3E}">
        <p14:creationId xmlns:p14="http://schemas.microsoft.com/office/powerpoint/2010/main" val="6906694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CBFB75-C953-0BD0-4E2E-717767426228}"/>
              </a:ext>
            </a:extLst>
          </p:cNvPr>
          <p:cNvSpPr>
            <a:spLocks noGrp="1"/>
          </p:cNvSpPr>
          <p:nvPr>
            <p:ph type="title"/>
          </p:nvPr>
        </p:nvSpPr>
        <p:spPr>
          <a:xfrm>
            <a:off x="1066800" y="770626"/>
            <a:ext cx="3705225" cy="1286774"/>
          </a:xfrm>
        </p:spPr>
        <p:txBody>
          <a:bodyPr anchor="b">
            <a:normAutofit/>
          </a:bodyPr>
          <a:lstStyle>
            <a:lvl1pPr>
              <a:defRPr sz="2800"/>
            </a:lvl1pPr>
          </a:lstStyle>
          <a:p>
            <a:r>
              <a:rPr lang="en-US"/>
              <a:t>Click to edit Master title style</a:t>
            </a:r>
          </a:p>
        </p:txBody>
      </p:sp>
      <p:sp>
        <p:nvSpPr>
          <p:cNvPr id="3" name="Content Placeholder 2">
            <a:extLst>
              <a:ext uri="{FF2B5EF4-FFF2-40B4-BE49-F238E27FC236}">
                <a16:creationId xmlns:a16="http://schemas.microsoft.com/office/drawing/2014/main" id="{98E1AA52-60F3-40F2-673B-5848F4253FF0}"/>
              </a:ext>
            </a:extLst>
          </p:cNvPr>
          <p:cNvSpPr>
            <a:spLocks noGrp="1"/>
          </p:cNvSpPr>
          <p:nvPr>
            <p:ph idx="1"/>
          </p:nvPr>
        </p:nvSpPr>
        <p:spPr>
          <a:xfrm>
            <a:off x="5183188" y="1075426"/>
            <a:ext cx="5980112" cy="476837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40167E8-C561-5A72-AED3-442F66DDEE31}"/>
              </a:ext>
            </a:extLst>
          </p:cNvPr>
          <p:cNvSpPr>
            <a:spLocks noGrp="1"/>
          </p:cNvSpPr>
          <p:nvPr>
            <p:ph type="body" sz="half" idx="2"/>
          </p:nvPr>
        </p:nvSpPr>
        <p:spPr>
          <a:xfrm>
            <a:off x="1066800" y="2057400"/>
            <a:ext cx="370522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FDBFED3-7CB3-1B8B-9504-13A121CAD015}"/>
              </a:ext>
            </a:extLst>
          </p:cNvPr>
          <p:cNvSpPr>
            <a:spLocks noGrp="1"/>
          </p:cNvSpPr>
          <p:nvPr>
            <p:ph type="dt" sz="half" idx="10"/>
          </p:nvPr>
        </p:nvSpPr>
        <p:spPr/>
        <p:txBody>
          <a:bodyPr/>
          <a:lstStyle/>
          <a:p>
            <a:fld id="{1E351CED-465B-40B5-ADCE-957C918F227B}" type="datetimeFigureOut">
              <a:rPr lang="en-US" smtClean="0"/>
              <a:t>10/13/2024</a:t>
            </a:fld>
            <a:endParaRPr lang="en-US"/>
          </a:p>
        </p:txBody>
      </p:sp>
      <p:sp>
        <p:nvSpPr>
          <p:cNvPr id="6" name="Footer Placeholder 5">
            <a:extLst>
              <a:ext uri="{FF2B5EF4-FFF2-40B4-BE49-F238E27FC236}">
                <a16:creationId xmlns:a16="http://schemas.microsoft.com/office/drawing/2014/main" id="{152456C9-19A0-4441-B1AF-B7AFBF642FC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A8898EA-84CC-411C-0012-D314953696B9}"/>
              </a:ext>
            </a:extLst>
          </p:cNvPr>
          <p:cNvSpPr>
            <a:spLocks noGrp="1"/>
          </p:cNvSpPr>
          <p:nvPr>
            <p:ph type="sldNum" sz="quarter" idx="12"/>
          </p:nvPr>
        </p:nvSpPr>
        <p:spPr/>
        <p:txBody>
          <a:bodyPr/>
          <a:lstStyle/>
          <a:p>
            <a:fld id="{5A33CB2A-1702-4C1D-9CC4-8D472D39F19E}" type="slidenum">
              <a:rPr lang="en-US" smtClean="0"/>
              <a:t>‹#›</a:t>
            </a:fld>
            <a:endParaRPr lang="en-US"/>
          </a:p>
        </p:txBody>
      </p:sp>
    </p:spTree>
    <p:extLst>
      <p:ext uri="{BB962C8B-B14F-4D97-AF65-F5344CB8AC3E}">
        <p14:creationId xmlns:p14="http://schemas.microsoft.com/office/powerpoint/2010/main" val="5055064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AC1E10-1458-2553-05B4-313F7E26D210}"/>
              </a:ext>
            </a:extLst>
          </p:cNvPr>
          <p:cNvSpPr>
            <a:spLocks noGrp="1"/>
          </p:cNvSpPr>
          <p:nvPr>
            <p:ph type="title"/>
          </p:nvPr>
        </p:nvSpPr>
        <p:spPr>
          <a:xfrm>
            <a:off x="1066800" y="782128"/>
            <a:ext cx="3705225" cy="1275272"/>
          </a:xfrm>
        </p:spPr>
        <p:txBody>
          <a:bodyPr anchor="b">
            <a:normAutofit/>
          </a:bodyPr>
          <a:lstStyle>
            <a:lvl1pPr>
              <a:defRPr sz="2800"/>
            </a:lvl1pPr>
          </a:lstStyle>
          <a:p>
            <a:r>
              <a:rPr lang="en-US"/>
              <a:t>Click to edit Master title style</a:t>
            </a:r>
          </a:p>
        </p:txBody>
      </p:sp>
      <p:sp>
        <p:nvSpPr>
          <p:cNvPr id="3" name="Picture Placeholder 2">
            <a:extLst>
              <a:ext uri="{FF2B5EF4-FFF2-40B4-BE49-F238E27FC236}">
                <a16:creationId xmlns:a16="http://schemas.microsoft.com/office/drawing/2014/main" id="{43C0F677-F177-6DED-1920-685B9D9FF254}"/>
              </a:ext>
            </a:extLst>
          </p:cNvPr>
          <p:cNvSpPr>
            <a:spLocks noGrp="1"/>
          </p:cNvSpPr>
          <p:nvPr>
            <p:ph type="pic" idx="1"/>
          </p:nvPr>
        </p:nvSpPr>
        <p:spPr>
          <a:xfrm>
            <a:off x="5183188" y="1143000"/>
            <a:ext cx="5980112" cy="4572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BC4D1CB1-2109-480E-8904-4077C94D6E7D}"/>
              </a:ext>
            </a:extLst>
          </p:cNvPr>
          <p:cNvSpPr>
            <a:spLocks noGrp="1"/>
          </p:cNvSpPr>
          <p:nvPr>
            <p:ph type="body" sz="half" idx="2"/>
          </p:nvPr>
        </p:nvSpPr>
        <p:spPr>
          <a:xfrm>
            <a:off x="1066800" y="2057400"/>
            <a:ext cx="3705225" cy="36576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5B0DB38-7CB9-2140-BC21-6D2E7DD0B6B5}"/>
              </a:ext>
            </a:extLst>
          </p:cNvPr>
          <p:cNvSpPr>
            <a:spLocks noGrp="1"/>
          </p:cNvSpPr>
          <p:nvPr>
            <p:ph type="dt" sz="half" idx="10"/>
          </p:nvPr>
        </p:nvSpPr>
        <p:spPr/>
        <p:txBody>
          <a:bodyPr/>
          <a:lstStyle/>
          <a:p>
            <a:fld id="{1E351CED-465B-40B5-ADCE-957C918F227B}" type="datetimeFigureOut">
              <a:rPr lang="en-US" smtClean="0"/>
              <a:t>10/13/2024</a:t>
            </a:fld>
            <a:endParaRPr lang="en-US"/>
          </a:p>
        </p:txBody>
      </p:sp>
      <p:sp>
        <p:nvSpPr>
          <p:cNvPr id="6" name="Footer Placeholder 5">
            <a:extLst>
              <a:ext uri="{FF2B5EF4-FFF2-40B4-BE49-F238E27FC236}">
                <a16:creationId xmlns:a16="http://schemas.microsoft.com/office/drawing/2014/main" id="{C7B448AD-3B1D-4B5E-CAB9-BB5FD2CDEBC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BEEF53D-CF5A-87A2-E973-3B8CCDEBAA2B}"/>
              </a:ext>
            </a:extLst>
          </p:cNvPr>
          <p:cNvSpPr>
            <a:spLocks noGrp="1"/>
          </p:cNvSpPr>
          <p:nvPr>
            <p:ph type="sldNum" sz="quarter" idx="12"/>
          </p:nvPr>
        </p:nvSpPr>
        <p:spPr/>
        <p:txBody>
          <a:bodyPr/>
          <a:lstStyle/>
          <a:p>
            <a:fld id="{5A33CB2A-1702-4C1D-9CC4-8D472D39F19E}" type="slidenum">
              <a:rPr lang="en-US" smtClean="0"/>
              <a:t>‹#›</a:t>
            </a:fld>
            <a:endParaRPr lang="en-US"/>
          </a:p>
        </p:txBody>
      </p:sp>
    </p:spTree>
    <p:extLst>
      <p:ext uri="{BB962C8B-B14F-4D97-AF65-F5344CB8AC3E}">
        <p14:creationId xmlns:p14="http://schemas.microsoft.com/office/powerpoint/2010/main" val="17402018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21F4A25-A386-9574-775C-E5E5F9FC352A}"/>
              </a:ext>
            </a:extLst>
          </p:cNvPr>
          <p:cNvSpPr>
            <a:spLocks noGrp="1"/>
          </p:cNvSpPr>
          <p:nvPr>
            <p:ph type="title"/>
          </p:nvPr>
        </p:nvSpPr>
        <p:spPr>
          <a:xfrm>
            <a:off x="1066800" y="936841"/>
            <a:ext cx="8886884" cy="953669"/>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a:extLst>
              <a:ext uri="{FF2B5EF4-FFF2-40B4-BE49-F238E27FC236}">
                <a16:creationId xmlns:a16="http://schemas.microsoft.com/office/drawing/2014/main" id="{C4F7885F-2B7B-74DB-9996-E0ACEBC9DB25}"/>
              </a:ext>
            </a:extLst>
          </p:cNvPr>
          <p:cNvSpPr>
            <a:spLocks noGrp="1"/>
          </p:cNvSpPr>
          <p:nvPr>
            <p:ph type="body" idx="1"/>
          </p:nvPr>
        </p:nvSpPr>
        <p:spPr>
          <a:xfrm>
            <a:off x="1069848" y="2139696"/>
            <a:ext cx="8883836" cy="36776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804F519-BA47-2B81-CC1C-7E1F119EC69E}"/>
              </a:ext>
            </a:extLst>
          </p:cNvPr>
          <p:cNvSpPr>
            <a:spLocks noGrp="1"/>
          </p:cNvSpPr>
          <p:nvPr>
            <p:ph type="dt" sz="half" idx="2"/>
          </p:nvPr>
        </p:nvSpPr>
        <p:spPr>
          <a:xfrm rot="5400000">
            <a:off x="10477379" y="4629744"/>
            <a:ext cx="2653508" cy="365125"/>
          </a:xfrm>
          <a:prstGeom prst="rect">
            <a:avLst/>
          </a:prstGeom>
        </p:spPr>
        <p:txBody>
          <a:bodyPr vert="horz" lIns="91440" tIns="45720" rIns="91440" bIns="45720" rtlCol="0" anchor="ctr"/>
          <a:lstStyle>
            <a:lvl1pPr algn="r">
              <a:defRPr sz="900">
                <a:solidFill>
                  <a:schemeClr val="tx1"/>
                </a:solidFill>
              </a:defRPr>
            </a:lvl1pPr>
          </a:lstStyle>
          <a:p>
            <a:fld id="{1E351CED-465B-40B5-ADCE-957C918F227B}" type="datetimeFigureOut">
              <a:rPr lang="en-US" smtClean="0"/>
              <a:t>10/13/2024</a:t>
            </a:fld>
            <a:endParaRPr lang="en-US"/>
          </a:p>
        </p:txBody>
      </p:sp>
      <p:sp>
        <p:nvSpPr>
          <p:cNvPr id="5" name="Footer Placeholder 4">
            <a:extLst>
              <a:ext uri="{FF2B5EF4-FFF2-40B4-BE49-F238E27FC236}">
                <a16:creationId xmlns:a16="http://schemas.microsoft.com/office/drawing/2014/main" id="{BE952D7B-C352-1630-4C3D-7D5983C04D4A}"/>
              </a:ext>
            </a:extLst>
          </p:cNvPr>
          <p:cNvSpPr>
            <a:spLocks noGrp="1"/>
          </p:cNvSpPr>
          <p:nvPr>
            <p:ph type="ftr" sz="quarter" idx="3"/>
          </p:nvPr>
        </p:nvSpPr>
        <p:spPr>
          <a:xfrm>
            <a:off x="8610602" y="6318446"/>
            <a:ext cx="2743198" cy="365125"/>
          </a:xfrm>
          <a:prstGeom prst="rect">
            <a:avLst/>
          </a:prstGeom>
        </p:spPr>
        <p:txBody>
          <a:bodyPr vert="horz" lIns="91440" tIns="45720" rIns="91440" bIns="45720" rtlCol="0" anchor="ctr"/>
          <a:lstStyle>
            <a:lvl1pPr algn="r">
              <a:defRPr sz="900">
                <a:solidFill>
                  <a:schemeClr val="tx1"/>
                </a:solidFill>
              </a:defRPr>
            </a:lvl1pPr>
          </a:lstStyle>
          <a:p>
            <a:endParaRPr lang="en-US"/>
          </a:p>
        </p:txBody>
      </p:sp>
      <p:sp>
        <p:nvSpPr>
          <p:cNvPr id="6" name="Slide Number Placeholder 5">
            <a:extLst>
              <a:ext uri="{FF2B5EF4-FFF2-40B4-BE49-F238E27FC236}">
                <a16:creationId xmlns:a16="http://schemas.microsoft.com/office/drawing/2014/main" id="{F96E04F0-DF9B-480B-CC46-BAE7A81FB7E6}"/>
              </a:ext>
            </a:extLst>
          </p:cNvPr>
          <p:cNvSpPr>
            <a:spLocks noGrp="1"/>
          </p:cNvSpPr>
          <p:nvPr>
            <p:ph type="sldNum" sz="quarter" idx="4"/>
          </p:nvPr>
        </p:nvSpPr>
        <p:spPr>
          <a:xfrm>
            <a:off x="11353800" y="6318446"/>
            <a:ext cx="615696" cy="365125"/>
          </a:xfrm>
          <a:prstGeom prst="rect">
            <a:avLst/>
          </a:prstGeom>
        </p:spPr>
        <p:txBody>
          <a:bodyPr vert="horz" lIns="91440" tIns="45720" rIns="91440" bIns="45720" rtlCol="0" anchor="ctr"/>
          <a:lstStyle>
            <a:lvl1pPr algn="r">
              <a:defRPr sz="1600" b="1">
                <a:solidFill>
                  <a:schemeClr val="tx1"/>
                </a:solidFill>
              </a:defRPr>
            </a:lvl1pPr>
          </a:lstStyle>
          <a:p>
            <a:fld id="{5A33CB2A-1702-4C1D-9CC4-8D472D39F19E}" type="slidenum">
              <a:rPr lang="en-US" smtClean="0"/>
              <a:t>‹#›</a:t>
            </a:fld>
            <a:endParaRPr lang="en-US"/>
          </a:p>
        </p:txBody>
      </p:sp>
    </p:spTree>
    <p:extLst>
      <p:ext uri="{BB962C8B-B14F-4D97-AF65-F5344CB8AC3E}">
        <p14:creationId xmlns:p14="http://schemas.microsoft.com/office/powerpoint/2010/main" val="3498348663"/>
      </p:ext>
    </p:extLst>
  </p:cSld>
  <p:clrMap bg1="lt1" tx1="dk1" bg2="lt2" tx2="dk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04" r:id="rId6"/>
    <p:sldLayoutId id="2147483700" r:id="rId7"/>
    <p:sldLayoutId id="2147483701" r:id="rId8"/>
    <p:sldLayoutId id="2147483702" r:id="rId9"/>
    <p:sldLayoutId id="2147483703" r:id="rId10"/>
    <p:sldLayoutId id="2147483705" r:id="rId11"/>
  </p:sldLayoutIdLst>
  <p:txStyles>
    <p:titleStyle>
      <a:lvl1pPr algn="l" defTabSz="914400" rtl="0" eaLnBrk="1" latinLnBrk="0" hangingPunct="1">
        <a:lnSpc>
          <a:spcPct val="90000"/>
        </a:lnSpc>
        <a:spcBef>
          <a:spcPct val="0"/>
        </a:spcBef>
        <a:buNone/>
        <a:defRPr sz="3200" b="1"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548640" indent="-228600" algn="l" defTabSz="914400" rtl="0" eaLnBrk="1" latinLnBrk="0" hangingPunct="1">
        <a:lnSpc>
          <a:spcPct val="120000"/>
        </a:lnSpc>
        <a:spcBef>
          <a:spcPts val="500"/>
        </a:spcBef>
        <a:buFont typeface="Neue Haas Grotesk Text Pro" panose="020B0504020202020204" pitchFamily="34" charset="0"/>
        <a:buChar char="–"/>
        <a:defRPr sz="1600" kern="1200">
          <a:solidFill>
            <a:schemeClr val="tx1"/>
          </a:solidFill>
          <a:latin typeface="+mn-lt"/>
          <a:ea typeface="+mn-ea"/>
          <a:cs typeface="+mn-cs"/>
        </a:defRPr>
      </a:lvl2pPr>
      <a:lvl3pPr marL="77724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914400" indent="-228600" algn="l" defTabSz="914400" rtl="0" eaLnBrk="1" latinLnBrk="0" hangingPunct="1">
        <a:lnSpc>
          <a:spcPct val="120000"/>
        </a:lnSpc>
        <a:spcBef>
          <a:spcPts val="500"/>
        </a:spcBef>
        <a:buFont typeface="Neue Haas Grotesk Text Pro" panose="020B0504020202020204" pitchFamily="34" charset="0"/>
        <a:buChar char="–"/>
        <a:defRPr sz="1200" kern="1200">
          <a:solidFill>
            <a:schemeClr val="tx1"/>
          </a:solidFill>
          <a:latin typeface="+mn-lt"/>
          <a:ea typeface="+mn-ea"/>
          <a:cs typeface="+mn-cs"/>
        </a:defRPr>
      </a:lvl4pPr>
      <a:lvl5pPr marL="109728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commons.wikimedia.org/wiki/File:Red_truck_USA.JPG" TargetMode="External"/><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CAA37442-EAE9-6CFC-AC74-44222B37FA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Aerial shots of a colourful field">
            <a:extLst>
              <a:ext uri="{FF2B5EF4-FFF2-40B4-BE49-F238E27FC236}">
                <a16:creationId xmlns:a16="http://schemas.microsoft.com/office/drawing/2014/main" id="{C2D3CBE6-4927-53E1-2BE6-98F06DB6D12A}"/>
              </a:ext>
            </a:extLst>
          </p:cNvPr>
          <p:cNvPicPr>
            <a:picLocks noChangeAspect="1"/>
          </p:cNvPicPr>
          <p:nvPr/>
        </p:nvPicPr>
        <p:blipFill>
          <a:blip r:embed="rId2"/>
          <a:srcRect t="14980" r="-2" b="561"/>
          <a:stretch/>
        </p:blipFill>
        <p:spPr>
          <a:xfrm>
            <a:off x="20" y="10"/>
            <a:ext cx="12191979" cy="6857990"/>
          </a:xfrm>
          <a:prstGeom prst="rect">
            <a:avLst/>
          </a:prstGeom>
        </p:spPr>
      </p:pic>
      <p:sp>
        <p:nvSpPr>
          <p:cNvPr id="11" name="Rectangle 10">
            <a:extLst>
              <a:ext uri="{FF2B5EF4-FFF2-40B4-BE49-F238E27FC236}">
                <a16:creationId xmlns:a16="http://schemas.microsoft.com/office/drawing/2014/main" id="{54117A24-9D5E-A791-A2F4-8C81AC603C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960265" y="-960268"/>
            <a:ext cx="6857998" cy="8778533"/>
          </a:xfrm>
          <a:prstGeom prst="rect">
            <a:avLst/>
          </a:prstGeom>
          <a:gradFill>
            <a:gsLst>
              <a:gs pos="0">
                <a:srgbClr val="000000">
                  <a:alpha val="0"/>
                </a:srgbClr>
              </a:gs>
              <a:gs pos="56000">
                <a:srgbClr val="000000">
                  <a:alpha val="58000"/>
                </a:srgbClr>
              </a:gs>
              <a:gs pos="100000">
                <a:srgbClr val="000000">
                  <a:alpha val="51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1066802" y="1122363"/>
            <a:ext cx="5029198" cy="2305246"/>
          </a:xfrm>
        </p:spPr>
        <p:txBody>
          <a:bodyPr>
            <a:normAutofit/>
          </a:bodyPr>
          <a:lstStyle/>
          <a:p>
            <a:pPr>
              <a:lnSpc>
                <a:spcPct val="90000"/>
              </a:lnSpc>
            </a:pPr>
            <a:r>
              <a:rPr lang="en-US" sz="3100">
                <a:solidFill>
                  <a:srgbClr val="FFFFFF"/>
                </a:solidFill>
              </a:rPr>
              <a:t>Bacchus Winery</a:t>
            </a:r>
            <a:br>
              <a:rPr lang="en-US" sz="3100">
                <a:solidFill>
                  <a:srgbClr val="FFFFFF"/>
                </a:solidFill>
              </a:rPr>
            </a:br>
            <a:r>
              <a:rPr lang="en-US" sz="3100" b="0">
                <a:solidFill>
                  <a:srgbClr val="FFFFFF"/>
                </a:solidFill>
              </a:rPr>
              <a:t>Module 11.2 Project Forum</a:t>
            </a:r>
            <a:br>
              <a:rPr lang="en-US" sz="3100" b="0">
                <a:solidFill>
                  <a:srgbClr val="FFFFFF"/>
                </a:solidFill>
              </a:rPr>
            </a:br>
            <a:r>
              <a:rPr lang="en-US" sz="3100" b="0">
                <a:solidFill>
                  <a:srgbClr val="FFFFFF"/>
                </a:solidFill>
              </a:rPr>
              <a:t>Assignment: Milestone #4</a:t>
            </a:r>
          </a:p>
        </p:txBody>
      </p:sp>
      <p:sp>
        <p:nvSpPr>
          <p:cNvPr id="3" name="Subtitle 2"/>
          <p:cNvSpPr>
            <a:spLocks noGrp="1"/>
          </p:cNvSpPr>
          <p:nvPr>
            <p:ph type="subTitle" idx="1"/>
          </p:nvPr>
        </p:nvSpPr>
        <p:spPr>
          <a:xfrm>
            <a:off x="1066802" y="3549048"/>
            <a:ext cx="5029198" cy="1956278"/>
          </a:xfrm>
        </p:spPr>
        <p:txBody>
          <a:bodyPr vert="horz" lIns="91440" tIns="45720" rIns="91440" bIns="45720" rtlCol="0">
            <a:normAutofit/>
          </a:bodyPr>
          <a:lstStyle/>
          <a:p>
            <a:pPr>
              <a:lnSpc>
                <a:spcPct val="110000"/>
              </a:lnSpc>
            </a:pPr>
            <a:r>
              <a:rPr lang="en-US" sz="1600">
                <a:solidFill>
                  <a:srgbClr val="FFFFFF"/>
                </a:solidFill>
              </a:rPr>
              <a:t>Group 5</a:t>
            </a:r>
          </a:p>
          <a:p>
            <a:pPr>
              <a:lnSpc>
                <a:spcPct val="110000"/>
              </a:lnSpc>
            </a:pPr>
            <a:r>
              <a:rPr lang="en-US" sz="1600">
                <a:solidFill>
                  <a:srgbClr val="FFFFFF"/>
                </a:solidFill>
              </a:rPr>
              <a:t>William Renard</a:t>
            </a:r>
          </a:p>
          <a:p>
            <a:pPr>
              <a:lnSpc>
                <a:spcPct val="110000"/>
              </a:lnSpc>
            </a:pPr>
            <a:r>
              <a:rPr lang="en-US" sz="1600">
                <a:solidFill>
                  <a:srgbClr val="FFFFFF"/>
                </a:solidFill>
              </a:rPr>
              <a:t>Julie Sakai</a:t>
            </a:r>
          </a:p>
          <a:p>
            <a:pPr>
              <a:lnSpc>
                <a:spcPct val="110000"/>
              </a:lnSpc>
            </a:pPr>
            <a:r>
              <a:rPr lang="en-US" sz="1600">
                <a:solidFill>
                  <a:srgbClr val="FFFFFF"/>
                </a:solidFill>
              </a:rPr>
              <a:t>Paul Romer</a:t>
            </a:r>
          </a:p>
          <a:p>
            <a:pPr>
              <a:lnSpc>
                <a:spcPct val="110000"/>
              </a:lnSpc>
            </a:pPr>
            <a:r>
              <a:rPr lang="en-US" sz="1600">
                <a:solidFill>
                  <a:srgbClr val="FFFFFF"/>
                </a:solidFill>
              </a:rPr>
              <a:t>Tazmin Somerville</a:t>
            </a:r>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41A06B62-8BB1-9677-4094-5FB84178B4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7196159-3EB8-DFE3-5E77-6CA91538F339}"/>
              </a:ext>
            </a:extLst>
          </p:cNvPr>
          <p:cNvSpPr>
            <a:spLocks noGrp="1"/>
          </p:cNvSpPr>
          <p:nvPr>
            <p:ph type="title"/>
          </p:nvPr>
        </p:nvSpPr>
        <p:spPr>
          <a:xfrm>
            <a:off x="7239000" y="1143000"/>
            <a:ext cx="3924299" cy="1612290"/>
          </a:xfrm>
        </p:spPr>
        <p:txBody>
          <a:bodyPr anchor="ctr">
            <a:normAutofit/>
          </a:bodyPr>
          <a:lstStyle/>
          <a:p>
            <a:r>
              <a:rPr lang="en-US"/>
              <a:t>Bacchus Winery: Assumptions </a:t>
            </a:r>
            <a:r>
              <a:rPr lang="en-US" sz="2400" i="1"/>
              <a:t>Supplier Behavior</a:t>
            </a:r>
          </a:p>
        </p:txBody>
      </p:sp>
      <p:sp>
        <p:nvSpPr>
          <p:cNvPr id="3" name="Content Placeholder 2">
            <a:extLst>
              <a:ext uri="{FF2B5EF4-FFF2-40B4-BE49-F238E27FC236}">
                <a16:creationId xmlns:a16="http://schemas.microsoft.com/office/drawing/2014/main" id="{07EC0979-DC0A-E2E8-00DC-EAA204DDDFD4}"/>
              </a:ext>
            </a:extLst>
          </p:cNvPr>
          <p:cNvSpPr>
            <a:spLocks noGrp="1"/>
          </p:cNvSpPr>
          <p:nvPr>
            <p:ph idx="1"/>
          </p:nvPr>
        </p:nvSpPr>
        <p:spPr>
          <a:xfrm>
            <a:off x="5151783" y="2747894"/>
            <a:ext cx="5448298" cy="3817454"/>
          </a:xfrm>
        </p:spPr>
        <p:txBody>
          <a:bodyPr vert="horz" lIns="91440" tIns="45720" rIns="91440" bIns="45720" rtlCol="0" anchor="t">
            <a:noAutofit/>
          </a:bodyPr>
          <a:lstStyle/>
          <a:p>
            <a:pPr marL="0" indent="0">
              <a:lnSpc>
                <a:spcPct val="110000"/>
              </a:lnSpc>
              <a:buNone/>
            </a:pPr>
            <a:endParaRPr lang="en-US" sz="1300"/>
          </a:p>
          <a:p>
            <a:pPr>
              <a:lnSpc>
                <a:spcPct val="110000"/>
              </a:lnSpc>
              <a:buNone/>
            </a:pPr>
            <a:r>
              <a:rPr lang="en-US">
                <a:ea typeface="+mn-lt"/>
                <a:cs typeface="+mn-lt"/>
              </a:rPr>
              <a:t>• </a:t>
            </a:r>
            <a:r>
              <a:rPr lang="en-US" b="1">
                <a:ea typeface="+mn-lt"/>
                <a:cs typeface="+mn-lt"/>
              </a:rPr>
              <a:t>Delivery Frequency:</a:t>
            </a:r>
            <a:r>
              <a:rPr lang="en-US">
                <a:ea typeface="+mn-lt"/>
                <a:cs typeface="+mn-lt"/>
              </a:rPr>
              <a:t> Assumed that suppliers deliver components (e.g., bottles, corks) on a </a:t>
            </a:r>
            <a:r>
              <a:rPr lang="en-US" b="1">
                <a:ea typeface="+mn-lt"/>
                <a:cs typeface="+mn-lt"/>
              </a:rPr>
              <a:t>monthly basis</a:t>
            </a:r>
            <a:r>
              <a:rPr lang="en-US">
                <a:ea typeface="+mn-lt"/>
                <a:cs typeface="+mn-lt"/>
              </a:rPr>
              <a:t>.</a:t>
            </a:r>
          </a:p>
          <a:p>
            <a:pPr>
              <a:lnSpc>
                <a:spcPct val="110000"/>
              </a:lnSpc>
              <a:buNone/>
            </a:pPr>
            <a:r>
              <a:rPr lang="en-US">
                <a:ea typeface="+mn-lt"/>
                <a:cs typeface="+mn-lt"/>
              </a:rPr>
              <a:t>• </a:t>
            </a:r>
            <a:r>
              <a:rPr lang="en-US" b="1">
                <a:ea typeface="+mn-lt"/>
                <a:cs typeface="+mn-lt"/>
              </a:rPr>
              <a:t>Delays:</a:t>
            </a:r>
            <a:r>
              <a:rPr lang="en-US">
                <a:ea typeface="+mn-lt"/>
                <a:cs typeface="+mn-lt"/>
              </a:rPr>
              <a:t> Occasional delivery delays are expected due to </a:t>
            </a:r>
            <a:r>
              <a:rPr lang="en-US" b="1">
                <a:ea typeface="+mn-lt"/>
                <a:cs typeface="+mn-lt"/>
              </a:rPr>
              <a:t>logistical issues</a:t>
            </a:r>
            <a:r>
              <a:rPr lang="en-US">
                <a:ea typeface="+mn-lt"/>
                <a:cs typeface="+mn-lt"/>
              </a:rPr>
              <a:t> (e.g., weather, transportation delays).</a:t>
            </a:r>
          </a:p>
          <a:p>
            <a:pPr>
              <a:lnSpc>
                <a:spcPct val="110000"/>
              </a:lnSpc>
              <a:buNone/>
            </a:pPr>
            <a:r>
              <a:rPr lang="en-US">
                <a:ea typeface="+mn-lt"/>
                <a:cs typeface="+mn-lt"/>
              </a:rPr>
              <a:t>• </a:t>
            </a:r>
            <a:r>
              <a:rPr lang="en-US" b="1">
                <a:ea typeface="+mn-lt"/>
                <a:cs typeface="+mn-lt"/>
              </a:rPr>
              <a:t>Supplier Relationships:</a:t>
            </a:r>
            <a:r>
              <a:rPr lang="en-US">
                <a:ea typeface="+mn-lt"/>
                <a:cs typeface="+mn-lt"/>
              </a:rPr>
              <a:t> Bacchus Winery maintains </a:t>
            </a:r>
            <a:r>
              <a:rPr lang="en-US" b="1">
                <a:ea typeface="+mn-lt"/>
                <a:cs typeface="+mn-lt"/>
              </a:rPr>
              <a:t>long term contracts</a:t>
            </a:r>
            <a:r>
              <a:rPr lang="en-US">
                <a:ea typeface="+mn-lt"/>
                <a:cs typeface="+mn-lt"/>
              </a:rPr>
              <a:t> with preferred suppliers to ensure consistent product quality and availability.</a:t>
            </a:r>
          </a:p>
          <a:p>
            <a:pPr>
              <a:lnSpc>
                <a:spcPct val="110000"/>
              </a:lnSpc>
              <a:buNone/>
            </a:pPr>
            <a:endParaRPr lang="en-US" sz="1300">
              <a:ea typeface="+mn-lt"/>
              <a:cs typeface="+mn-lt"/>
            </a:endParaRPr>
          </a:p>
          <a:p>
            <a:pPr marL="0" indent="0">
              <a:lnSpc>
                <a:spcPct val="110000"/>
              </a:lnSpc>
              <a:buNone/>
            </a:pPr>
            <a:endParaRPr lang="en-US" sz="1300">
              <a:ea typeface="+mn-lt"/>
              <a:cs typeface="+mn-lt"/>
            </a:endParaRPr>
          </a:p>
          <a:p>
            <a:pPr marL="0" indent="0">
              <a:lnSpc>
                <a:spcPct val="110000"/>
              </a:lnSpc>
              <a:buNone/>
            </a:pPr>
            <a:endParaRPr lang="en-US" sz="1300">
              <a:ea typeface="+mn-lt"/>
              <a:cs typeface="+mn-lt"/>
            </a:endParaRPr>
          </a:p>
        </p:txBody>
      </p:sp>
      <p:pic>
        <p:nvPicPr>
          <p:cNvPr id="20" name="Picture 19" descr="A red truck with a trailer&#10;&#10;Description automatically generated">
            <a:extLst>
              <a:ext uri="{FF2B5EF4-FFF2-40B4-BE49-F238E27FC236}">
                <a16:creationId xmlns:a16="http://schemas.microsoft.com/office/drawing/2014/main" id="{39AD07B8-AF3A-6010-7EAB-BEB6CC20BA47}"/>
              </a:ext>
            </a:extLst>
          </p:cNvPr>
          <p:cNvPicPr>
            <a:picLocks noChangeAspect="1"/>
          </p:cNvPicPr>
          <p:nvPr/>
        </p:nvPicPr>
        <p:blipFill>
          <a:blip r:embed="rId2">
            <a:extLst>
              <a:ext uri="{837473B0-CC2E-450A-ABE3-18F120FF3D39}">
                <a1611:picAttrSrcUrl xmlns:a1611="http://schemas.microsoft.com/office/drawing/2016/11/main" r:id="rId3"/>
              </a:ext>
            </a:extLst>
          </a:blip>
          <a:srcRect t="16239" b="6362"/>
          <a:stretch/>
        </p:blipFill>
        <p:spPr>
          <a:xfrm>
            <a:off x="1" y="-2357"/>
            <a:ext cx="7872431" cy="4310904"/>
          </a:xfrm>
          <a:custGeom>
            <a:avLst/>
            <a:gdLst/>
            <a:ahLst/>
            <a:cxnLst/>
            <a:rect l="l" t="t" r="r" b="b"/>
            <a:pathLst>
              <a:path w="7872431" h="4310904">
                <a:moveTo>
                  <a:pt x="0" y="0"/>
                </a:moveTo>
                <a:lnTo>
                  <a:pt x="7872431" y="0"/>
                </a:lnTo>
                <a:lnTo>
                  <a:pt x="3042989" y="3788060"/>
                </a:lnTo>
                <a:cubicBezTo>
                  <a:pt x="2579199" y="4115583"/>
                  <a:pt x="2047750" y="4286391"/>
                  <a:pt x="1514750" y="4308448"/>
                </a:cubicBezTo>
                <a:cubicBezTo>
                  <a:pt x="1015062" y="4329127"/>
                  <a:pt x="514010" y="4219067"/>
                  <a:pt x="66064" y="3984830"/>
                </a:cubicBezTo>
                <a:lnTo>
                  <a:pt x="0" y="3947746"/>
                </a:lnTo>
                <a:close/>
              </a:path>
            </a:pathLst>
          </a:custGeom>
        </p:spPr>
      </p:pic>
    </p:spTree>
    <p:extLst>
      <p:ext uri="{BB962C8B-B14F-4D97-AF65-F5344CB8AC3E}">
        <p14:creationId xmlns:p14="http://schemas.microsoft.com/office/powerpoint/2010/main" val="23519366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t="-83000" b="-83000"/>
          </a:stretch>
        </a:blip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4A32DEBE-555A-933E-916F-D8B1110CC8E0}"/>
              </a:ext>
            </a:extLst>
          </p:cNvPr>
          <p:cNvSpPr/>
          <p:nvPr/>
        </p:nvSpPr>
        <p:spPr>
          <a:xfrm>
            <a:off x="909196" y="519043"/>
            <a:ext cx="10375423" cy="5786782"/>
          </a:xfrm>
          <a:prstGeom prst="rect">
            <a:avLst/>
          </a:prstGeom>
          <a:solidFill>
            <a:schemeClr val="bg1"/>
          </a:solidFill>
          <a:effectLst>
            <a:outerShdw blurRad="63500" dist="38100" dir="2700000">
              <a:srgbClr val="000000">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672A56C-9C4C-0DDC-C8B7-1D8EAE748B4F}"/>
              </a:ext>
            </a:extLst>
          </p:cNvPr>
          <p:cNvSpPr>
            <a:spLocks noGrp="1"/>
          </p:cNvSpPr>
          <p:nvPr>
            <p:ph type="title"/>
          </p:nvPr>
        </p:nvSpPr>
        <p:spPr>
          <a:xfrm>
            <a:off x="1066800" y="738058"/>
            <a:ext cx="6490450" cy="1207669"/>
          </a:xfrm>
        </p:spPr>
        <p:txBody>
          <a:bodyPr>
            <a:normAutofit/>
          </a:bodyPr>
          <a:lstStyle/>
          <a:p>
            <a:pPr>
              <a:lnSpc>
                <a:spcPct val="100000"/>
              </a:lnSpc>
              <a:spcBef>
                <a:spcPts val="0"/>
              </a:spcBef>
            </a:pPr>
            <a:r>
              <a:rPr lang="en-US"/>
              <a:t>Bacchus Winery: Assumptions</a:t>
            </a:r>
            <a:br>
              <a:rPr lang="en-US"/>
            </a:br>
            <a:r>
              <a:rPr lang="en-US" sz="2400" i="1"/>
              <a:t>Wine Sales and Distribution</a:t>
            </a:r>
            <a:endParaRPr lang="en-US" sz="2400" b="0" i="1"/>
          </a:p>
          <a:p>
            <a:endParaRPr lang="en-US"/>
          </a:p>
        </p:txBody>
      </p:sp>
      <p:sp>
        <p:nvSpPr>
          <p:cNvPr id="4" name="TextBox 6">
            <a:extLst>
              <a:ext uri="{FF2B5EF4-FFF2-40B4-BE49-F238E27FC236}">
                <a16:creationId xmlns:a16="http://schemas.microsoft.com/office/drawing/2014/main" id="{49E67E10-53D3-A771-A50A-1BCB70A60E8C}"/>
              </a:ext>
            </a:extLst>
          </p:cNvPr>
          <p:cNvSpPr txBox="1"/>
          <p:nvPr/>
        </p:nvSpPr>
        <p:spPr>
          <a:xfrm>
            <a:off x="1061379" y="1634836"/>
            <a:ext cx="4878606" cy="4755148"/>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i="1">
                <a:ea typeface="+mn-lt"/>
                <a:cs typeface="+mn-lt"/>
              </a:rPr>
              <a:t>B2B (Business-to-Business) Sales Assumptions</a:t>
            </a:r>
            <a:endParaRPr lang="en-US" b="1" i="1"/>
          </a:p>
          <a:p>
            <a:endParaRPr lang="en-US" b="1" i="1"/>
          </a:p>
          <a:p>
            <a:r>
              <a:rPr lang="en-US" b="1" i="1"/>
              <a:t>• </a:t>
            </a:r>
            <a:r>
              <a:rPr lang="en-US" b="1">
                <a:ea typeface="+mn-lt"/>
                <a:cs typeface="+mn-lt"/>
              </a:rPr>
              <a:t>Distributor Partnerships:</a:t>
            </a:r>
            <a:r>
              <a:rPr lang="en-US">
                <a:ea typeface="+mn-lt"/>
                <a:cs typeface="+mn-lt"/>
              </a:rPr>
              <a:t> Bacchus Winery primarily sells wine in bulk to </a:t>
            </a:r>
            <a:r>
              <a:rPr lang="en-US" b="1">
                <a:ea typeface="+mn-lt"/>
                <a:cs typeface="+mn-lt"/>
              </a:rPr>
              <a:t>distributors</a:t>
            </a:r>
            <a:r>
              <a:rPr lang="en-US">
                <a:ea typeface="+mn-lt"/>
                <a:cs typeface="+mn-lt"/>
              </a:rPr>
              <a:t> for retail sales.</a:t>
            </a:r>
          </a:p>
          <a:p>
            <a:endParaRPr lang="en-US"/>
          </a:p>
          <a:p>
            <a:r>
              <a:rPr lang="en-US"/>
              <a:t>• </a:t>
            </a:r>
            <a:r>
              <a:rPr lang="en-US" b="1">
                <a:ea typeface="+mn-lt"/>
                <a:cs typeface="+mn-lt"/>
              </a:rPr>
              <a:t>Distributor Impact:</a:t>
            </a:r>
            <a:r>
              <a:rPr lang="en-US">
                <a:ea typeface="+mn-lt"/>
                <a:cs typeface="+mn-lt"/>
              </a:rPr>
              <a:t> Distributors may place </a:t>
            </a:r>
            <a:r>
              <a:rPr lang="en-US" b="1">
                <a:ea typeface="+mn-lt"/>
                <a:cs typeface="+mn-lt"/>
              </a:rPr>
              <a:t>large, irregular orders</a:t>
            </a:r>
            <a:r>
              <a:rPr lang="en-US">
                <a:ea typeface="+mn-lt"/>
                <a:cs typeface="+mn-lt"/>
              </a:rPr>
              <a:t> based on regional market demands and festivals.</a:t>
            </a:r>
            <a:endParaRPr lang="en-US"/>
          </a:p>
          <a:p>
            <a:endParaRPr lang="en-US">
              <a:ea typeface="+mn-lt"/>
              <a:cs typeface="+mn-lt"/>
            </a:endParaRPr>
          </a:p>
          <a:p>
            <a:r>
              <a:rPr lang="en-US" b="1">
                <a:ea typeface="+mn-lt"/>
                <a:cs typeface="+mn-lt"/>
              </a:rPr>
              <a:t>Discounts and Incentives:</a:t>
            </a:r>
            <a:r>
              <a:rPr lang="en-US">
                <a:ea typeface="+mn-lt"/>
                <a:cs typeface="+mn-lt"/>
              </a:rPr>
              <a:t> B2B orders include </a:t>
            </a:r>
            <a:r>
              <a:rPr lang="en-US" b="1">
                <a:ea typeface="+mn-lt"/>
                <a:cs typeface="+mn-lt"/>
              </a:rPr>
              <a:t>bulk discounts</a:t>
            </a:r>
            <a:r>
              <a:rPr lang="en-US">
                <a:ea typeface="+mn-lt"/>
                <a:cs typeface="+mn-lt"/>
              </a:rPr>
              <a:t> and incentives to strengthen distributor partnerships.</a:t>
            </a:r>
            <a:endParaRPr lang="en-US"/>
          </a:p>
          <a:p>
            <a:endParaRPr lang="en-US" sz="1600"/>
          </a:p>
          <a:p>
            <a:endParaRPr lang="en-US" sz="1700" b="1"/>
          </a:p>
          <a:p>
            <a:endParaRPr lang="en-US" b="1"/>
          </a:p>
        </p:txBody>
      </p:sp>
      <p:sp>
        <p:nvSpPr>
          <p:cNvPr id="5" name="TextBox 3">
            <a:extLst>
              <a:ext uri="{FF2B5EF4-FFF2-40B4-BE49-F238E27FC236}">
                <a16:creationId xmlns:a16="http://schemas.microsoft.com/office/drawing/2014/main" id="{4B76C96F-EC65-2742-E3F7-B8AFD190ACDE}"/>
              </a:ext>
            </a:extLst>
          </p:cNvPr>
          <p:cNvSpPr txBox="1"/>
          <p:nvPr/>
        </p:nvSpPr>
        <p:spPr>
          <a:xfrm>
            <a:off x="6098172" y="1633801"/>
            <a:ext cx="5189569" cy="450892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i="1">
                <a:ea typeface="+mn-lt"/>
                <a:cs typeface="+mn-lt"/>
              </a:rPr>
              <a:t>B2C (Business-to-Consumer) Sales Assumptions</a:t>
            </a:r>
            <a:endParaRPr lang="en-US" b="1" i="1"/>
          </a:p>
          <a:p>
            <a:endParaRPr lang="en-US" b="1" i="1"/>
          </a:p>
          <a:p>
            <a:r>
              <a:rPr lang="en-US" b="1" i="1"/>
              <a:t>• </a:t>
            </a:r>
            <a:r>
              <a:rPr lang="en-US" b="1">
                <a:ea typeface="+mn-lt"/>
                <a:cs typeface="+mn-lt"/>
              </a:rPr>
              <a:t>Direct-to-Consumer Sales:</a:t>
            </a:r>
            <a:r>
              <a:rPr lang="en-US">
                <a:ea typeface="+mn-lt"/>
                <a:cs typeface="+mn-lt"/>
              </a:rPr>
              <a:t> Bacchus Winery also sells wines </a:t>
            </a:r>
            <a:r>
              <a:rPr lang="en-US" b="1">
                <a:ea typeface="+mn-lt"/>
                <a:cs typeface="+mn-lt"/>
              </a:rPr>
              <a:t>directly to consumers</a:t>
            </a:r>
            <a:r>
              <a:rPr lang="en-US">
                <a:ea typeface="+mn-lt"/>
                <a:cs typeface="+mn-lt"/>
              </a:rPr>
              <a:t> through tasting rooms and online channels.</a:t>
            </a:r>
          </a:p>
          <a:p>
            <a:endParaRPr lang="en-US"/>
          </a:p>
          <a:p>
            <a:r>
              <a:rPr lang="en-US"/>
              <a:t>• </a:t>
            </a:r>
            <a:r>
              <a:rPr lang="en-US" b="1">
                <a:ea typeface="+mn-lt"/>
                <a:cs typeface="+mn-lt"/>
              </a:rPr>
              <a:t>Sales Patterns:</a:t>
            </a:r>
            <a:r>
              <a:rPr lang="en-US">
                <a:ea typeface="+mn-lt"/>
                <a:cs typeface="+mn-lt"/>
              </a:rPr>
              <a:t> Sales performance will vary by </a:t>
            </a:r>
            <a:r>
              <a:rPr lang="en-US" b="1">
                <a:ea typeface="+mn-lt"/>
                <a:cs typeface="+mn-lt"/>
              </a:rPr>
              <a:t>wine type, season</a:t>
            </a:r>
            <a:r>
              <a:rPr lang="en-US">
                <a:ea typeface="+mn-lt"/>
                <a:cs typeface="+mn-lt"/>
              </a:rPr>
              <a:t>, and </a:t>
            </a:r>
            <a:r>
              <a:rPr lang="en-US" b="1">
                <a:ea typeface="+mn-lt"/>
                <a:cs typeface="+mn-lt"/>
              </a:rPr>
              <a:t>consumer preferences</a:t>
            </a:r>
            <a:r>
              <a:rPr lang="en-US">
                <a:ea typeface="+mn-lt"/>
                <a:cs typeface="+mn-lt"/>
              </a:rPr>
              <a:t> (e.g., higher demand for specific wines during holidays).</a:t>
            </a:r>
          </a:p>
          <a:p>
            <a:endParaRPr lang="en-US"/>
          </a:p>
          <a:p>
            <a:r>
              <a:rPr lang="en-US"/>
              <a:t>• </a:t>
            </a:r>
            <a:r>
              <a:rPr lang="en-US" b="1">
                <a:ea typeface="+mn-lt"/>
                <a:cs typeface="+mn-lt"/>
              </a:rPr>
              <a:t>Operational Considerations:</a:t>
            </a:r>
            <a:r>
              <a:rPr lang="en-US">
                <a:ea typeface="+mn-lt"/>
                <a:cs typeface="+mn-lt"/>
              </a:rPr>
              <a:t> Higher seasonal demand will result in </a:t>
            </a:r>
            <a:r>
              <a:rPr lang="en-US" b="1">
                <a:ea typeface="+mn-lt"/>
                <a:cs typeface="+mn-lt"/>
              </a:rPr>
              <a:t>more frequent reordering</a:t>
            </a:r>
            <a:r>
              <a:rPr lang="en-US">
                <a:ea typeface="+mn-lt"/>
                <a:cs typeface="+mn-lt"/>
              </a:rPr>
              <a:t> of specific wines.</a:t>
            </a:r>
          </a:p>
          <a:p>
            <a:endParaRPr lang="en-US" sz="1700" b="1"/>
          </a:p>
        </p:txBody>
      </p:sp>
    </p:spTree>
    <p:extLst>
      <p:ext uri="{BB962C8B-B14F-4D97-AF65-F5344CB8AC3E}">
        <p14:creationId xmlns:p14="http://schemas.microsoft.com/office/powerpoint/2010/main" val="7094345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72AA3712-C5CA-A663-E80E-253CE09307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14F675D-FE1B-0D12-0D33-6559AB228817}"/>
              </a:ext>
            </a:extLst>
          </p:cNvPr>
          <p:cNvSpPr>
            <a:spLocks noGrp="1"/>
          </p:cNvSpPr>
          <p:nvPr>
            <p:ph type="title"/>
          </p:nvPr>
        </p:nvSpPr>
        <p:spPr>
          <a:xfrm>
            <a:off x="710383" y="882040"/>
            <a:ext cx="4173416" cy="2383733"/>
          </a:xfrm>
        </p:spPr>
        <p:txBody>
          <a:bodyPr vert="horz" lIns="91440" tIns="45720" rIns="91440" bIns="45720" rtlCol="0" anchor="ctr">
            <a:normAutofit/>
          </a:bodyPr>
          <a:lstStyle/>
          <a:p>
            <a:pPr indent="-228600">
              <a:lnSpc>
                <a:spcPct val="110000"/>
              </a:lnSpc>
              <a:spcBef>
                <a:spcPts val="0"/>
              </a:spcBef>
              <a:spcAft>
                <a:spcPts val="600"/>
              </a:spcAft>
            </a:pPr>
            <a:r>
              <a:rPr lang="en-US" sz="3000"/>
              <a:t>Bacchus Winery: Assumptions </a:t>
            </a:r>
            <a:br>
              <a:rPr lang="en-US" sz="3000"/>
            </a:br>
            <a:r>
              <a:rPr lang="en-US" sz="2400" i="1"/>
              <a:t>Employee Work Hours</a:t>
            </a:r>
            <a:endParaRPr lang="en-US" sz="2400" b="0" i="1"/>
          </a:p>
          <a:p>
            <a:endParaRPr lang="en-US" sz="3000"/>
          </a:p>
          <a:p>
            <a:endParaRPr lang="en-US" sz="3000"/>
          </a:p>
        </p:txBody>
      </p:sp>
      <p:sp>
        <p:nvSpPr>
          <p:cNvPr id="5" name="TextBox 4">
            <a:extLst>
              <a:ext uri="{FF2B5EF4-FFF2-40B4-BE49-F238E27FC236}">
                <a16:creationId xmlns:a16="http://schemas.microsoft.com/office/drawing/2014/main" id="{48661094-F0C1-C2F6-A747-3FC3649380EE}"/>
              </a:ext>
            </a:extLst>
          </p:cNvPr>
          <p:cNvSpPr txBox="1"/>
          <p:nvPr/>
        </p:nvSpPr>
        <p:spPr>
          <a:xfrm>
            <a:off x="221291" y="2490113"/>
            <a:ext cx="5641584" cy="3573137"/>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Autofit/>
          </a:bodyPr>
          <a:lstStyle/>
          <a:p>
            <a:pPr indent="-228600">
              <a:lnSpc>
                <a:spcPct val="110000"/>
              </a:lnSpc>
              <a:spcAft>
                <a:spcPts val="600"/>
              </a:spcAft>
            </a:pPr>
            <a:endParaRPr lang="en-US" sz="1600" b="1"/>
          </a:p>
          <a:p>
            <a:pPr indent="-228600">
              <a:lnSpc>
                <a:spcPct val="110000"/>
              </a:lnSpc>
              <a:spcAft>
                <a:spcPts val="600"/>
              </a:spcAft>
            </a:pPr>
            <a:r>
              <a:rPr lang="en-US" sz="1600" b="1"/>
              <a:t>• Overtime Requirement:</a:t>
            </a:r>
            <a:r>
              <a:rPr lang="en-US" sz="1600"/>
              <a:t> Employee overtime will be required during </a:t>
            </a:r>
            <a:r>
              <a:rPr lang="en-US" sz="1600" b="1"/>
              <a:t>peak sales periods</a:t>
            </a:r>
            <a:r>
              <a:rPr lang="en-US" sz="1600"/>
              <a:t> (e.g., holidays or wine festivals).</a:t>
            </a:r>
          </a:p>
          <a:p>
            <a:pPr indent="-228600">
              <a:lnSpc>
                <a:spcPct val="110000"/>
              </a:lnSpc>
              <a:spcAft>
                <a:spcPts val="600"/>
              </a:spcAft>
            </a:pPr>
            <a:endParaRPr lang="en-US" sz="1600"/>
          </a:p>
          <a:p>
            <a:pPr indent="-228600">
              <a:lnSpc>
                <a:spcPct val="110000"/>
              </a:lnSpc>
              <a:spcAft>
                <a:spcPts val="600"/>
              </a:spcAft>
            </a:pPr>
            <a:r>
              <a:rPr lang="en-US" sz="1600"/>
              <a:t>• </a:t>
            </a:r>
            <a:r>
              <a:rPr lang="en-US" sz="1600" b="1"/>
              <a:t>Shift Adjustments:</a:t>
            </a:r>
            <a:r>
              <a:rPr lang="en-US" sz="1600"/>
              <a:t> Shifts may need to be </a:t>
            </a:r>
            <a:r>
              <a:rPr lang="en-US" sz="1600" b="1"/>
              <a:t>extended</a:t>
            </a:r>
            <a:r>
              <a:rPr lang="en-US" sz="1600"/>
              <a:t> or </a:t>
            </a:r>
            <a:r>
              <a:rPr lang="en-US" sz="1600" b="1"/>
              <a:t>increased in frequency</a:t>
            </a:r>
            <a:r>
              <a:rPr lang="en-US" sz="1600"/>
              <a:t> during certain quarters to meet operational needs.</a:t>
            </a:r>
          </a:p>
          <a:p>
            <a:pPr indent="-228600">
              <a:lnSpc>
                <a:spcPct val="110000"/>
              </a:lnSpc>
              <a:spcAft>
                <a:spcPts val="600"/>
              </a:spcAft>
            </a:pPr>
            <a:endParaRPr lang="en-US" sz="1600"/>
          </a:p>
          <a:p>
            <a:pPr indent="-228600">
              <a:lnSpc>
                <a:spcPct val="110000"/>
              </a:lnSpc>
              <a:spcAft>
                <a:spcPts val="600"/>
              </a:spcAft>
            </a:pPr>
            <a:r>
              <a:rPr lang="en-US" sz="1600"/>
              <a:t>• </a:t>
            </a:r>
            <a:r>
              <a:rPr lang="en-US" sz="1600" b="1"/>
              <a:t>Seasonal Hiring:</a:t>
            </a:r>
            <a:r>
              <a:rPr lang="en-US" sz="1600"/>
              <a:t> Temporary staff may be hired during high demand periods to support operations and reduce overtime.</a:t>
            </a:r>
          </a:p>
        </p:txBody>
      </p:sp>
      <p:pic>
        <p:nvPicPr>
          <p:cNvPr id="9" name="Picture 8" descr="Graph and data illustration">
            <a:extLst>
              <a:ext uri="{FF2B5EF4-FFF2-40B4-BE49-F238E27FC236}">
                <a16:creationId xmlns:a16="http://schemas.microsoft.com/office/drawing/2014/main" id="{D5F15F7E-2CFD-6981-0556-FF7AFF85541E}"/>
              </a:ext>
            </a:extLst>
          </p:cNvPr>
          <p:cNvPicPr>
            <a:picLocks noChangeAspect="1"/>
          </p:cNvPicPr>
          <p:nvPr/>
        </p:nvPicPr>
        <p:blipFill>
          <a:blip r:embed="rId2"/>
          <a:srcRect l="15209" r="16869" b="-2"/>
          <a:stretch/>
        </p:blipFill>
        <p:spPr>
          <a:xfrm>
            <a:off x="6120859" y="882650"/>
            <a:ext cx="5184373" cy="5095021"/>
          </a:xfrm>
          <a:prstGeom prst="rect">
            <a:avLst/>
          </a:prstGeom>
        </p:spPr>
      </p:pic>
    </p:spTree>
    <p:extLst>
      <p:ext uri="{BB962C8B-B14F-4D97-AF65-F5344CB8AC3E}">
        <p14:creationId xmlns:p14="http://schemas.microsoft.com/office/powerpoint/2010/main" val="7331111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1A06B62-8BB1-9677-4094-5FB84178B4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64BF036-1056-F68E-3F5A-F6ED28721FB3}"/>
              </a:ext>
            </a:extLst>
          </p:cNvPr>
          <p:cNvSpPr>
            <a:spLocks noGrp="1"/>
          </p:cNvSpPr>
          <p:nvPr>
            <p:ph type="title"/>
          </p:nvPr>
        </p:nvSpPr>
        <p:spPr>
          <a:xfrm>
            <a:off x="7239000" y="1143000"/>
            <a:ext cx="3924299" cy="2296985"/>
          </a:xfrm>
        </p:spPr>
        <p:txBody>
          <a:bodyPr vert="horz" lIns="91440" tIns="45720" rIns="91440" bIns="45720" rtlCol="0" anchor="ctr">
            <a:normAutofit/>
          </a:bodyPr>
          <a:lstStyle/>
          <a:p>
            <a:pPr indent="-228600">
              <a:lnSpc>
                <a:spcPct val="110000"/>
              </a:lnSpc>
              <a:spcBef>
                <a:spcPts val="0"/>
              </a:spcBef>
              <a:spcAft>
                <a:spcPts val="600"/>
              </a:spcAft>
            </a:pPr>
            <a:r>
              <a:rPr lang="en-US"/>
              <a:t>Bacchus Winery: Assumptions</a:t>
            </a:r>
            <a:br>
              <a:rPr lang="en-US"/>
            </a:br>
            <a:r>
              <a:rPr lang="en-US" sz="2400" i="1"/>
              <a:t>Inventory Management</a:t>
            </a:r>
            <a:endParaRPr lang="en-US" sz="2400" b="0" i="1"/>
          </a:p>
          <a:p>
            <a:endParaRPr lang="en-US"/>
          </a:p>
          <a:p>
            <a:endParaRPr lang="en-US"/>
          </a:p>
        </p:txBody>
      </p:sp>
      <p:sp>
        <p:nvSpPr>
          <p:cNvPr id="3" name="TextBox 2">
            <a:extLst>
              <a:ext uri="{FF2B5EF4-FFF2-40B4-BE49-F238E27FC236}">
                <a16:creationId xmlns:a16="http://schemas.microsoft.com/office/drawing/2014/main" id="{41321D8D-46AD-6BF9-7EC9-816A119A0A3B}"/>
              </a:ext>
            </a:extLst>
          </p:cNvPr>
          <p:cNvSpPr txBox="1"/>
          <p:nvPr/>
        </p:nvSpPr>
        <p:spPr>
          <a:xfrm>
            <a:off x="5870366" y="2809162"/>
            <a:ext cx="5677942" cy="2985412"/>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Autofit/>
          </a:bodyPr>
          <a:lstStyle/>
          <a:p>
            <a:pPr indent="-228600">
              <a:lnSpc>
                <a:spcPct val="110000"/>
              </a:lnSpc>
              <a:spcAft>
                <a:spcPts val="600"/>
              </a:spcAft>
            </a:pPr>
            <a:endParaRPr lang="en-US" sz="1600" b="1"/>
          </a:p>
          <a:p>
            <a:pPr indent="-228600">
              <a:lnSpc>
                <a:spcPct val="110000"/>
              </a:lnSpc>
              <a:spcAft>
                <a:spcPts val="600"/>
              </a:spcAft>
            </a:pPr>
            <a:r>
              <a:rPr lang="en-US" sz="1600" b="1"/>
              <a:t>• Inventory Tracking:</a:t>
            </a:r>
            <a:r>
              <a:rPr lang="en-US" sz="1600"/>
              <a:t> Inventory levels will be monitored in </a:t>
            </a:r>
            <a:r>
              <a:rPr lang="en-US" sz="1600" b="1"/>
              <a:t>real time</a:t>
            </a:r>
            <a:r>
              <a:rPr lang="en-US" sz="1600"/>
              <a:t> to avoid stockouts, especially for high demand wines.</a:t>
            </a:r>
          </a:p>
          <a:p>
            <a:pPr indent="-228600">
              <a:lnSpc>
                <a:spcPct val="110000"/>
              </a:lnSpc>
              <a:spcAft>
                <a:spcPts val="600"/>
              </a:spcAft>
            </a:pPr>
            <a:r>
              <a:rPr lang="en-US" sz="1600"/>
              <a:t>• </a:t>
            </a:r>
            <a:r>
              <a:rPr lang="en-US" sz="1600" b="1"/>
              <a:t>Supplier Replenishment:</a:t>
            </a:r>
            <a:r>
              <a:rPr lang="en-US" sz="1600"/>
              <a:t> Replenishment orders will be placed </a:t>
            </a:r>
            <a:r>
              <a:rPr lang="en-US" sz="1600" b="1"/>
              <a:t>proactively</a:t>
            </a:r>
            <a:r>
              <a:rPr lang="en-US" sz="1600"/>
              <a:t> based on predicted sales trends.</a:t>
            </a:r>
          </a:p>
          <a:p>
            <a:pPr indent="-228600">
              <a:lnSpc>
                <a:spcPct val="110000"/>
              </a:lnSpc>
              <a:spcAft>
                <a:spcPts val="600"/>
              </a:spcAft>
            </a:pPr>
            <a:r>
              <a:rPr lang="en-US" sz="1600"/>
              <a:t>• </a:t>
            </a:r>
            <a:r>
              <a:rPr lang="en-US" sz="1600" b="1"/>
              <a:t>Aging Products:</a:t>
            </a:r>
            <a:r>
              <a:rPr lang="en-US" sz="1600"/>
              <a:t> Wine aging periods will be factored into inventory to ensure that only high-quality wine is sold.</a:t>
            </a:r>
          </a:p>
        </p:txBody>
      </p:sp>
      <p:pic>
        <p:nvPicPr>
          <p:cNvPr id="4" name="Picture 3" descr="Barrels of wine in racks">
            <a:extLst>
              <a:ext uri="{FF2B5EF4-FFF2-40B4-BE49-F238E27FC236}">
                <a16:creationId xmlns:a16="http://schemas.microsoft.com/office/drawing/2014/main" id="{DA8F178B-5EE9-B532-352E-DB87D76989C8}"/>
              </a:ext>
            </a:extLst>
          </p:cNvPr>
          <p:cNvPicPr>
            <a:picLocks noChangeAspect="1"/>
          </p:cNvPicPr>
          <p:nvPr/>
        </p:nvPicPr>
        <p:blipFill>
          <a:blip r:embed="rId2"/>
          <a:srcRect t="1247" b="13191"/>
          <a:stretch/>
        </p:blipFill>
        <p:spPr>
          <a:xfrm>
            <a:off x="1" y="-2357"/>
            <a:ext cx="7872431" cy="4310904"/>
          </a:xfrm>
          <a:custGeom>
            <a:avLst/>
            <a:gdLst/>
            <a:ahLst/>
            <a:cxnLst/>
            <a:rect l="l" t="t" r="r" b="b"/>
            <a:pathLst>
              <a:path w="7872431" h="4310904">
                <a:moveTo>
                  <a:pt x="0" y="0"/>
                </a:moveTo>
                <a:lnTo>
                  <a:pt x="7872431" y="0"/>
                </a:lnTo>
                <a:lnTo>
                  <a:pt x="3042989" y="3788060"/>
                </a:lnTo>
                <a:cubicBezTo>
                  <a:pt x="2579199" y="4115583"/>
                  <a:pt x="2047750" y="4286391"/>
                  <a:pt x="1514750" y="4308448"/>
                </a:cubicBezTo>
                <a:cubicBezTo>
                  <a:pt x="1015062" y="4329127"/>
                  <a:pt x="514010" y="4219067"/>
                  <a:pt x="66064" y="3984830"/>
                </a:cubicBezTo>
                <a:lnTo>
                  <a:pt x="0" y="3947746"/>
                </a:lnTo>
                <a:close/>
              </a:path>
            </a:pathLst>
          </a:custGeom>
        </p:spPr>
      </p:pic>
    </p:spTree>
    <p:extLst>
      <p:ext uri="{BB962C8B-B14F-4D97-AF65-F5344CB8AC3E}">
        <p14:creationId xmlns:p14="http://schemas.microsoft.com/office/powerpoint/2010/main" val="31037075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A364E18-0909-04B8-85B7-1D75F76733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5A4E4C0D-6BCA-FC17-62BD-B629662A9D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0" y="0"/>
            <a:ext cx="2923855" cy="1479128"/>
          </a:xfrm>
          <a:custGeom>
            <a:avLst/>
            <a:gdLst>
              <a:gd name="connsiteX0" fmla="*/ 2923855 w 2923855"/>
              <a:gd name="connsiteY0" fmla="*/ 1479128 h 1479128"/>
              <a:gd name="connsiteX1" fmla="*/ 0 w 2923855"/>
              <a:gd name="connsiteY1" fmla="*/ 1479128 h 1479128"/>
              <a:gd name="connsiteX2" fmla="*/ 1368245 w 2923855"/>
              <a:gd name="connsiteY2" fmla="*/ 405504 h 1479128"/>
              <a:gd name="connsiteX3" fmla="*/ 1410727 w 2923855"/>
              <a:gd name="connsiteY3" fmla="*/ 373857 h 1479128"/>
              <a:gd name="connsiteX4" fmla="*/ 2503486 w 2923855"/>
              <a:gd name="connsiteY4" fmla="*/ 1756 h 1479128"/>
              <a:gd name="connsiteX5" fmla="*/ 2622568 w 2923855"/>
              <a:gd name="connsiteY5" fmla="*/ 284 h 1479128"/>
              <a:gd name="connsiteX6" fmla="*/ 2785835 w 2923855"/>
              <a:gd name="connsiteY6" fmla="*/ 9494 h 1479128"/>
              <a:gd name="connsiteX7" fmla="*/ 2923855 w 2923855"/>
              <a:gd name="connsiteY7" fmla="*/ 28352 h 1479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23855" h="1479128">
                <a:moveTo>
                  <a:pt x="2923855" y="1479128"/>
                </a:moveTo>
                <a:lnTo>
                  <a:pt x="0" y="1479128"/>
                </a:lnTo>
                <a:lnTo>
                  <a:pt x="1368245" y="405504"/>
                </a:lnTo>
                <a:lnTo>
                  <a:pt x="1410727" y="373857"/>
                </a:lnTo>
                <a:cubicBezTo>
                  <a:pt x="1742357" y="139664"/>
                  <a:pt x="2122368" y="17528"/>
                  <a:pt x="2503486" y="1756"/>
                </a:cubicBezTo>
                <a:cubicBezTo>
                  <a:pt x="2543187" y="114"/>
                  <a:pt x="2582898" y="-375"/>
                  <a:pt x="2622568" y="284"/>
                </a:cubicBezTo>
                <a:cubicBezTo>
                  <a:pt x="2677115" y="1190"/>
                  <a:pt x="2731584" y="4266"/>
                  <a:pt x="2785835" y="9494"/>
                </a:cubicBezTo>
                <a:lnTo>
                  <a:pt x="2923855" y="28352"/>
                </a:lnTo>
                <a:close/>
              </a:path>
            </a:pathLst>
          </a:custGeom>
          <a:gradFill>
            <a:gsLst>
              <a:gs pos="19000">
                <a:schemeClr val="bg2"/>
              </a:gs>
              <a:gs pos="99000">
                <a:schemeClr val="accent1">
                  <a:lumMod val="60000"/>
                  <a:lumOff val="40000"/>
                </a:scheme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B5B57392-3644-E746-CF8E-742B0A88A119}"/>
              </a:ext>
            </a:extLst>
          </p:cNvPr>
          <p:cNvSpPr>
            <a:spLocks noGrp="1"/>
          </p:cNvSpPr>
          <p:nvPr>
            <p:ph type="title"/>
          </p:nvPr>
        </p:nvSpPr>
        <p:spPr>
          <a:xfrm>
            <a:off x="3313351" y="1069759"/>
            <a:ext cx="5931995" cy="1278176"/>
          </a:xfrm>
        </p:spPr>
        <p:txBody>
          <a:bodyPr anchor="ctr">
            <a:normAutofit/>
          </a:bodyPr>
          <a:lstStyle/>
          <a:p>
            <a:pPr algn="ctr"/>
            <a:r>
              <a:rPr lang="en-US"/>
              <a:t>Group Introduction</a:t>
            </a:r>
          </a:p>
        </p:txBody>
      </p:sp>
      <p:sp>
        <p:nvSpPr>
          <p:cNvPr id="13" name="Freeform: Shape 12">
            <a:extLst>
              <a:ext uri="{FF2B5EF4-FFF2-40B4-BE49-F238E27FC236}">
                <a16:creationId xmlns:a16="http://schemas.microsoft.com/office/drawing/2014/main" id="{8B08FA76-1ED5-E432-8E59-C7ABAAB69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84115" y="3378954"/>
            <a:ext cx="5907885" cy="3479046"/>
          </a:xfrm>
          <a:custGeom>
            <a:avLst/>
            <a:gdLst>
              <a:gd name="connsiteX0" fmla="*/ 5171297 w 5907885"/>
              <a:gd name="connsiteY0" fmla="*/ 284 h 3479046"/>
              <a:gd name="connsiteX1" fmla="*/ 5813217 w 5907885"/>
              <a:gd name="connsiteY1" fmla="*/ 114238 h 3479046"/>
              <a:gd name="connsiteX2" fmla="*/ 5907885 w 5907885"/>
              <a:gd name="connsiteY2" fmla="*/ 151524 h 3479046"/>
              <a:gd name="connsiteX3" fmla="*/ 5907885 w 5907885"/>
              <a:gd name="connsiteY3" fmla="*/ 3479046 h 3479046"/>
              <a:gd name="connsiteX4" fmla="*/ 0 w 5907885"/>
              <a:gd name="connsiteY4" fmla="*/ 3479046 h 3479046"/>
              <a:gd name="connsiteX5" fmla="*/ 3916974 w 5907885"/>
              <a:gd name="connsiteY5" fmla="*/ 405504 h 3479046"/>
              <a:gd name="connsiteX6" fmla="*/ 3959456 w 5907885"/>
              <a:gd name="connsiteY6" fmla="*/ 373857 h 3479046"/>
              <a:gd name="connsiteX7" fmla="*/ 5052215 w 5907885"/>
              <a:gd name="connsiteY7" fmla="*/ 1756 h 3479046"/>
              <a:gd name="connsiteX8" fmla="*/ 5171297 w 5907885"/>
              <a:gd name="connsiteY8" fmla="*/ 284 h 3479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07885" h="3479046">
                <a:moveTo>
                  <a:pt x="5171297" y="284"/>
                </a:moveTo>
                <a:cubicBezTo>
                  <a:pt x="5389485" y="3908"/>
                  <a:pt x="5606422" y="42249"/>
                  <a:pt x="5813217" y="114238"/>
                </a:cubicBezTo>
                <a:lnTo>
                  <a:pt x="5907885" y="151524"/>
                </a:lnTo>
                <a:lnTo>
                  <a:pt x="5907885" y="3479046"/>
                </a:lnTo>
                <a:lnTo>
                  <a:pt x="0" y="3479046"/>
                </a:lnTo>
                <a:lnTo>
                  <a:pt x="3916974" y="405504"/>
                </a:lnTo>
                <a:lnTo>
                  <a:pt x="3959456" y="373857"/>
                </a:lnTo>
                <a:cubicBezTo>
                  <a:pt x="4291086" y="139664"/>
                  <a:pt x="4671097" y="17528"/>
                  <a:pt x="5052215" y="1756"/>
                </a:cubicBezTo>
                <a:cubicBezTo>
                  <a:pt x="5091916" y="114"/>
                  <a:pt x="5131627" y="-375"/>
                  <a:pt x="5171297" y="284"/>
                </a:cubicBezTo>
                <a:close/>
              </a:path>
            </a:pathLst>
          </a:custGeom>
          <a:gradFill>
            <a:gsLst>
              <a:gs pos="31000">
                <a:schemeClr val="bg2"/>
              </a:gs>
              <a:gs pos="100000">
                <a:schemeClr val="accent1">
                  <a:lumMod val="60000"/>
                  <a:lumOff val="4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F23BF238-3742-2381-F318-B3B133BBAC51}"/>
              </a:ext>
            </a:extLst>
          </p:cNvPr>
          <p:cNvSpPr>
            <a:spLocks noGrp="1"/>
          </p:cNvSpPr>
          <p:nvPr>
            <p:ph idx="1"/>
          </p:nvPr>
        </p:nvSpPr>
        <p:spPr>
          <a:xfrm>
            <a:off x="1592212" y="2411519"/>
            <a:ext cx="8949390" cy="3394641"/>
          </a:xfrm>
        </p:spPr>
        <p:txBody>
          <a:bodyPr vert="horz" lIns="91440" tIns="45720" rIns="91440" bIns="45720" rtlCol="0" anchor="t">
            <a:normAutofit/>
          </a:bodyPr>
          <a:lstStyle/>
          <a:p>
            <a:pPr marL="0" indent="0">
              <a:buNone/>
            </a:pPr>
            <a:r>
              <a:rPr lang="en-US"/>
              <a:t>Group Members:</a:t>
            </a:r>
          </a:p>
          <a:p>
            <a:pPr marL="0" indent="0">
              <a:buNone/>
            </a:pPr>
            <a:r>
              <a:rPr lang="en-US"/>
              <a:t>William Renard – From Dallas, Texas, Majoring in Software Development</a:t>
            </a:r>
          </a:p>
          <a:p>
            <a:pPr marL="0" indent="0">
              <a:buNone/>
            </a:pPr>
            <a:r>
              <a:rPr lang="en-US"/>
              <a:t>Julie Sakai – From Honolulu, Hawai'i, Majoring in Software Development</a:t>
            </a:r>
          </a:p>
          <a:p>
            <a:pPr marL="0" indent="0">
              <a:buNone/>
            </a:pPr>
            <a:r>
              <a:rPr lang="en-US"/>
              <a:t>Paul Romer – From Fort Worth, Texas, Majoring in Software Development</a:t>
            </a:r>
          </a:p>
          <a:p>
            <a:pPr marL="0" indent="0">
              <a:buNone/>
            </a:pPr>
            <a:r>
              <a:rPr lang="en-US"/>
              <a:t>Tazmin Somerville – Majoring in </a:t>
            </a:r>
            <a:r>
              <a:rPr lang="en-US">
                <a:ea typeface="+mn-lt"/>
                <a:cs typeface="+mn-lt"/>
              </a:rPr>
              <a:t>Software Development BS</a:t>
            </a:r>
          </a:p>
        </p:txBody>
      </p:sp>
    </p:spTree>
    <p:extLst>
      <p:ext uri="{BB962C8B-B14F-4D97-AF65-F5344CB8AC3E}">
        <p14:creationId xmlns:p14="http://schemas.microsoft.com/office/powerpoint/2010/main" val="32994567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8753201B-432F-7A72-6FF6-CF0404210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descr="A landscape photo of a vineyard">
            <a:extLst>
              <a:ext uri="{FF2B5EF4-FFF2-40B4-BE49-F238E27FC236}">
                <a16:creationId xmlns:a16="http://schemas.microsoft.com/office/drawing/2014/main" id="{A7E1BFEA-0D31-6662-01D5-95E0BE4CDA15}"/>
              </a:ext>
            </a:extLst>
          </p:cNvPr>
          <p:cNvPicPr>
            <a:picLocks noChangeAspect="1"/>
          </p:cNvPicPr>
          <p:nvPr/>
        </p:nvPicPr>
        <p:blipFill>
          <a:blip r:embed="rId2">
            <a:alphaModFix amt="60000"/>
          </a:blip>
          <a:srcRect t="15730"/>
          <a:stretch/>
        </p:blipFill>
        <p:spPr>
          <a:xfrm>
            <a:off x="20" y="10"/>
            <a:ext cx="12191980" cy="6857989"/>
          </a:xfrm>
          <a:prstGeom prst="rect">
            <a:avLst/>
          </a:prstGeom>
        </p:spPr>
      </p:pic>
      <p:sp>
        <p:nvSpPr>
          <p:cNvPr id="2" name="Title 1">
            <a:extLst>
              <a:ext uri="{FF2B5EF4-FFF2-40B4-BE49-F238E27FC236}">
                <a16:creationId xmlns:a16="http://schemas.microsoft.com/office/drawing/2014/main" id="{B9FF7872-EF2B-B345-4543-92B9A1BC3F01}"/>
              </a:ext>
            </a:extLst>
          </p:cNvPr>
          <p:cNvSpPr>
            <a:spLocks noGrp="1"/>
          </p:cNvSpPr>
          <p:nvPr>
            <p:ph type="title"/>
          </p:nvPr>
        </p:nvSpPr>
        <p:spPr>
          <a:xfrm>
            <a:off x="398745" y="1602287"/>
            <a:ext cx="5354528" cy="1868466"/>
          </a:xfrm>
        </p:spPr>
        <p:txBody>
          <a:bodyPr anchor="t">
            <a:normAutofit/>
          </a:bodyPr>
          <a:lstStyle/>
          <a:p>
            <a:pPr algn="ctr"/>
            <a:r>
              <a:rPr lang="en-US" sz="4800">
                <a:solidFill>
                  <a:srgbClr val="FFFFFF"/>
                </a:solidFill>
              </a:rPr>
              <a:t>Bacchus Winery: Case Study</a:t>
            </a:r>
            <a:endParaRPr lang="en-US"/>
          </a:p>
        </p:txBody>
      </p:sp>
      <p:sp>
        <p:nvSpPr>
          <p:cNvPr id="3" name="Content Placeholder 2">
            <a:extLst>
              <a:ext uri="{FF2B5EF4-FFF2-40B4-BE49-F238E27FC236}">
                <a16:creationId xmlns:a16="http://schemas.microsoft.com/office/drawing/2014/main" id="{5D42FC3F-1CF1-11BB-1B16-5451FBB36475}"/>
              </a:ext>
            </a:extLst>
          </p:cNvPr>
          <p:cNvSpPr>
            <a:spLocks noGrp="1"/>
          </p:cNvSpPr>
          <p:nvPr>
            <p:ph idx="1"/>
          </p:nvPr>
        </p:nvSpPr>
        <p:spPr>
          <a:xfrm>
            <a:off x="6096000" y="1207697"/>
            <a:ext cx="4953000" cy="4507303"/>
          </a:xfrm>
        </p:spPr>
        <p:txBody>
          <a:bodyPr vert="horz" lIns="91440" tIns="45720" rIns="91440" bIns="45720" rtlCol="0">
            <a:normAutofit/>
          </a:bodyPr>
          <a:lstStyle/>
          <a:p>
            <a:pPr marL="0" indent="0">
              <a:lnSpc>
                <a:spcPct val="110000"/>
              </a:lnSpc>
              <a:buNone/>
            </a:pPr>
            <a:r>
              <a:rPr lang="en-US">
                <a:solidFill>
                  <a:srgbClr val="FFFFFF"/>
                </a:solidFill>
              </a:rPr>
              <a:t>The Bacchus Winery was recently inherited by Stan and Davis Bacchus and are encountering operational challenges. They aim to modernize the business by implementing new methods for supply chain management and distribution. The owners are looking for data to assess the winery's performance in areas in chain management, sales, and employee productivity. By analyzing information on supplier's deliveries, wine sales, and employee work hours, they can identify area for improvement to make informed decisions to enhance their products and customer service. </a:t>
            </a:r>
          </a:p>
        </p:txBody>
      </p:sp>
    </p:spTree>
    <p:extLst>
      <p:ext uri="{BB962C8B-B14F-4D97-AF65-F5344CB8AC3E}">
        <p14:creationId xmlns:p14="http://schemas.microsoft.com/office/powerpoint/2010/main" val="8581953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C7A6824-D823-C586-A960-DC17C43F281E}"/>
              </a:ext>
            </a:extLst>
          </p:cNvPr>
          <p:cNvSpPr txBox="1"/>
          <p:nvPr/>
        </p:nvSpPr>
        <p:spPr>
          <a:xfrm>
            <a:off x="2427356" y="373269"/>
            <a:ext cx="7337286"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b="1"/>
              <a:t>Bacchus Winery: Finalized ERD</a:t>
            </a:r>
            <a:r>
              <a:rPr lang="en-US" sz="3200"/>
              <a:t>​</a:t>
            </a:r>
          </a:p>
        </p:txBody>
      </p:sp>
      <p:pic>
        <p:nvPicPr>
          <p:cNvPr id="2" name="Picture 1" descr="A screenshot of a computer&#10;&#10;Description automatically generated">
            <a:extLst>
              <a:ext uri="{FF2B5EF4-FFF2-40B4-BE49-F238E27FC236}">
                <a16:creationId xmlns:a16="http://schemas.microsoft.com/office/drawing/2014/main" id="{7B88BFBC-F6D5-584F-8203-F88FAF29BC6D}"/>
              </a:ext>
            </a:extLst>
          </p:cNvPr>
          <p:cNvPicPr>
            <a:picLocks noChangeAspect="1"/>
          </p:cNvPicPr>
          <p:nvPr/>
        </p:nvPicPr>
        <p:blipFill>
          <a:blip r:embed="rId2"/>
          <a:stretch>
            <a:fillRect/>
          </a:stretch>
        </p:blipFill>
        <p:spPr>
          <a:xfrm>
            <a:off x="1373109" y="960259"/>
            <a:ext cx="9445781" cy="5209085"/>
          </a:xfrm>
          <a:prstGeom prst="rect">
            <a:avLst/>
          </a:prstGeom>
        </p:spPr>
      </p:pic>
    </p:spTree>
    <p:extLst>
      <p:ext uri="{BB962C8B-B14F-4D97-AF65-F5344CB8AC3E}">
        <p14:creationId xmlns:p14="http://schemas.microsoft.com/office/powerpoint/2010/main" val="39468228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0300B1B-B85E-D514-C6B4-30126EBBCD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569C509C-DC9F-72A7-2C51-F7F49BF175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0" y="0"/>
            <a:ext cx="4291463" cy="1828798"/>
          </a:xfrm>
          <a:custGeom>
            <a:avLst/>
            <a:gdLst>
              <a:gd name="connsiteX0" fmla="*/ 4291463 w 4291463"/>
              <a:gd name="connsiteY0" fmla="*/ 1828798 h 1828798"/>
              <a:gd name="connsiteX1" fmla="*/ 0 w 4291463"/>
              <a:gd name="connsiteY1" fmla="*/ 1828798 h 1828798"/>
              <a:gd name="connsiteX2" fmla="*/ 1813870 w 4291463"/>
              <a:gd name="connsiteY2" fmla="*/ 405504 h 1828798"/>
              <a:gd name="connsiteX3" fmla="*/ 1856352 w 4291463"/>
              <a:gd name="connsiteY3" fmla="*/ 373857 h 1828798"/>
              <a:gd name="connsiteX4" fmla="*/ 2949111 w 4291463"/>
              <a:gd name="connsiteY4" fmla="*/ 1756 h 1828798"/>
              <a:gd name="connsiteX5" fmla="*/ 3068193 w 4291463"/>
              <a:gd name="connsiteY5" fmla="*/ 284 h 1828798"/>
              <a:gd name="connsiteX6" fmla="*/ 4291186 w 4291463"/>
              <a:gd name="connsiteY6" fmla="*/ 430072 h 1828798"/>
              <a:gd name="connsiteX7" fmla="*/ 4291463 w 4291463"/>
              <a:gd name="connsiteY7" fmla="*/ 430316 h 1828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91463" h="1828798">
                <a:moveTo>
                  <a:pt x="4291463" y="1828798"/>
                </a:moveTo>
                <a:lnTo>
                  <a:pt x="0" y="1828798"/>
                </a:lnTo>
                <a:lnTo>
                  <a:pt x="1813870" y="405504"/>
                </a:lnTo>
                <a:lnTo>
                  <a:pt x="1856352" y="373857"/>
                </a:lnTo>
                <a:cubicBezTo>
                  <a:pt x="2187982" y="139664"/>
                  <a:pt x="2567993" y="17528"/>
                  <a:pt x="2949111" y="1756"/>
                </a:cubicBezTo>
                <a:cubicBezTo>
                  <a:pt x="2988812" y="114"/>
                  <a:pt x="3028523" y="-375"/>
                  <a:pt x="3068193" y="284"/>
                </a:cubicBezTo>
                <a:cubicBezTo>
                  <a:pt x="3504570" y="7531"/>
                  <a:pt x="3935938" y="153650"/>
                  <a:pt x="4291186" y="430072"/>
                </a:cubicBezTo>
                <a:lnTo>
                  <a:pt x="4291463" y="430316"/>
                </a:lnTo>
                <a:close/>
              </a:path>
            </a:pathLst>
          </a:custGeom>
          <a:gradFill>
            <a:gsLst>
              <a:gs pos="32000">
                <a:schemeClr val="bg2"/>
              </a:gs>
              <a:gs pos="100000">
                <a:schemeClr val="accent1">
                  <a:lumMod val="60000"/>
                  <a:lumOff val="40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Shape 12">
            <a:extLst>
              <a:ext uri="{FF2B5EF4-FFF2-40B4-BE49-F238E27FC236}">
                <a16:creationId xmlns:a16="http://schemas.microsoft.com/office/drawing/2014/main" id="{992F11F5-4650-4EDB-A5A2-609AA63166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000" flipH="1">
            <a:off x="3823340" y="2206019"/>
            <a:ext cx="8404540" cy="4724346"/>
          </a:xfrm>
          <a:custGeom>
            <a:avLst/>
            <a:gdLst>
              <a:gd name="connsiteX0" fmla="*/ 1276386 w 8404540"/>
              <a:gd name="connsiteY0" fmla="*/ 1707 h 4724346"/>
              <a:gd name="connsiteX1" fmla="*/ 46392 w 8404540"/>
              <a:gd name="connsiteY1" fmla="*/ 317762 h 4724346"/>
              <a:gd name="connsiteX2" fmla="*/ 0 w 8404540"/>
              <a:gd name="connsiteY2" fmla="*/ 342953 h 4724346"/>
              <a:gd name="connsiteX3" fmla="*/ 76477 w 8404540"/>
              <a:gd name="connsiteY3" fmla="*/ 4724346 h 4724346"/>
              <a:gd name="connsiteX4" fmla="*/ 8404540 w 8404540"/>
              <a:gd name="connsiteY4" fmla="*/ 4578979 h 4724346"/>
              <a:gd name="connsiteX5" fmla="*/ 3081575 w 8404540"/>
              <a:gd name="connsiteY5" fmla="*/ 550286 h 4724346"/>
              <a:gd name="connsiteX6" fmla="*/ 3019989 w 8404540"/>
              <a:gd name="connsiteY6" fmla="*/ 506058 h 4724346"/>
              <a:gd name="connsiteX7" fmla="*/ 1446842 w 8404540"/>
              <a:gd name="connsiteY7" fmla="*/ 840 h 4724346"/>
              <a:gd name="connsiteX8" fmla="*/ 1276386 w 8404540"/>
              <a:gd name="connsiteY8" fmla="*/ 1707 h 4724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04540" h="4724346">
                <a:moveTo>
                  <a:pt x="1276386" y="1707"/>
                </a:moveTo>
                <a:cubicBezTo>
                  <a:pt x="850714" y="16212"/>
                  <a:pt x="429986" y="123046"/>
                  <a:pt x="46392" y="317762"/>
                </a:cubicBezTo>
                <a:lnTo>
                  <a:pt x="0" y="342953"/>
                </a:lnTo>
                <a:lnTo>
                  <a:pt x="76477" y="4724346"/>
                </a:lnTo>
                <a:lnTo>
                  <a:pt x="8404540" y="4578979"/>
                </a:lnTo>
                <a:lnTo>
                  <a:pt x="3081575" y="550286"/>
                </a:lnTo>
                <a:lnTo>
                  <a:pt x="3019989" y="506058"/>
                </a:lnTo>
                <a:cubicBezTo>
                  <a:pt x="2539541" y="179187"/>
                  <a:pt x="1992657" y="13891"/>
                  <a:pt x="1446842" y="840"/>
                </a:cubicBezTo>
                <a:cubicBezTo>
                  <a:pt x="1389987" y="-519"/>
                  <a:pt x="1333142" y="-227"/>
                  <a:pt x="1276386" y="1707"/>
                </a:cubicBezTo>
                <a:close/>
              </a:path>
            </a:pathLst>
          </a:custGeom>
          <a:gradFill>
            <a:gsLst>
              <a:gs pos="32000">
                <a:schemeClr val="bg2"/>
              </a:gs>
              <a:gs pos="100000">
                <a:schemeClr val="accent1">
                  <a:lumMod val="60000"/>
                  <a:lumOff val="4000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5" name="Rectangle 14">
            <a:extLst>
              <a:ext uri="{FF2B5EF4-FFF2-40B4-BE49-F238E27FC236}">
                <a16:creationId xmlns:a16="http://schemas.microsoft.com/office/drawing/2014/main" id="{0F985F24-A82E-38BB-9E95-B68E0525A4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2571" y="734156"/>
            <a:ext cx="10617872" cy="538161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C0001F8-4A20-2769-B678-E395A54DBA69}"/>
              </a:ext>
            </a:extLst>
          </p:cNvPr>
          <p:cNvSpPr>
            <a:spLocks noGrp="1"/>
          </p:cNvSpPr>
          <p:nvPr>
            <p:ph type="title"/>
          </p:nvPr>
        </p:nvSpPr>
        <p:spPr>
          <a:xfrm>
            <a:off x="1211660" y="2959274"/>
            <a:ext cx="3924676" cy="1174817"/>
          </a:xfrm>
        </p:spPr>
        <p:txBody>
          <a:bodyPr anchor="t">
            <a:normAutofit/>
          </a:bodyPr>
          <a:lstStyle/>
          <a:p>
            <a:pPr algn="ctr"/>
            <a:r>
              <a:rPr lang="en-US"/>
              <a:t>Bacchus Winery: Reports</a:t>
            </a:r>
          </a:p>
        </p:txBody>
      </p:sp>
      <p:graphicFrame>
        <p:nvGraphicFramePr>
          <p:cNvPr id="5" name="Content Placeholder 2">
            <a:extLst>
              <a:ext uri="{FF2B5EF4-FFF2-40B4-BE49-F238E27FC236}">
                <a16:creationId xmlns:a16="http://schemas.microsoft.com/office/drawing/2014/main" id="{CF020C73-97A7-7C4B-EF84-27B1432377AC}"/>
              </a:ext>
            </a:extLst>
          </p:cNvPr>
          <p:cNvGraphicFramePr>
            <a:graphicFrameLocks noGrp="1"/>
          </p:cNvGraphicFramePr>
          <p:nvPr>
            <p:ph idx="1"/>
            <p:extLst>
              <p:ext uri="{D42A27DB-BD31-4B8C-83A1-F6EECF244321}">
                <p14:modId xmlns:p14="http://schemas.microsoft.com/office/powerpoint/2010/main" val="2690252423"/>
              </p:ext>
            </p:extLst>
          </p:nvPr>
        </p:nvGraphicFramePr>
        <p:xfrm>
          <a:off x="6096000" y="1143000"/>
          <a:ext cx="5103269" cy="48259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827561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8B2BC11-3AA0-8791-5B1B-4172FCB367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C02DE86A-8209-3F4F-796A-17BEE794E8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0" y="0"/>
            <a:ext cx="4291463" cy="1828798"/>
          </a:xfrm>
          <a:custGeom>
            <a:avLst/>
            <a:gdLst>
              <a:gd name="connsiteX0" fmla="*/ 4291463 w 4291463"/>
              <a:gd name="connsiteY0" fmla="*/ 1828798 h 1828798"/>
              <a:gd name="connsiteX1" fmla="*/ 0 w 4291463"/>
              <a:gd name="connsiteY1" fmla="*/ 1828798 h 1828798"/>
              <a:gd name="connsiteX2" fmla="*/ 1813870 w 4291463"/>
              <a:gd name="connsiteY2" fmla="*/ 405504 h 1828798"/>
              <a:gd name="connsiteX3" fmla="*/ 1856352 w 4291463"/>
              <a:gd name="connsiteY3" fmla="*/ 373857 h 1828798"/>
              <a:gd name="connsiteX4" fmla="*/ 2949111 w 4291463"/>
              <a:gd name="connsiteY4" fmla="*/ 1756 h 1828798"/>
              <a:gd name="connsiteX5" fmla="*/ 3068193 w 4291463"/>
              <a:gd name="connsiteY5" fmla="*/ 284 h 1828798"/>
              <a:gd name="connsiteX6" fmla="*/ 4291186 w 4291463"/>
              <a:gd name="connsiteY6" fmla="*/ 430072 h 1828798"/>
              <a:gd name="connsiteX7" fmla="*/ 4291463 w 4291463"/>
              <a:gd name="connsiteY7" fmla="*/ 430316 h 1828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91463" h="1828798">
                <a:moveTo>
                  <a:pt x="4291463" y="1828798"/>
                </a:moveTo>
                <a:lnTo>
                  <a:pt x="0" y="1828798"/>
                </a:lnTo>
                <a:lnTo>
                  <a:pt x="1813870" y="405504"/>
                </a:lnTo>
                <a:lnTo>
                  <a:pt x="1856352" y="373857"/>
                </a:lnTo>
                <a:cubicBezTo>
                  <a:pt x="2187982" y="139664"/>
                  <a:pt x="2567993" y="17528"/>
                  <a:pt x="2949111" y="1756"/>
                </a:cubicBezTo>
                <a:cubicBezTo>
                  <a:pt x="2988812" y="114"/>
                  <a:pt x="3028523" y="-375"/>
                  <a:pt x="3068193" y="284"/>
                </a:cubicBezTo>
                <a:cubicBezTo>
                  <a:pt x="3504570" y="7531"/>
                  <a:pt x="3935938" y="153650"/>
                  <a:pt x="4291186" y="430072"/>
                </a:cubicBezTo>
                <a:lnTo>
                  <a:pt x="4291463" y="430316"/>
                </a:lnTo>
                <a:close/>
              </a:path>
            </a:pathLst>
          </a:custGeom>
          <a:gradFill>
            <a:gsLst>
              <a:gs pos="32000">
                <a:schemeClr val="bg2"/>
              </a:gs>
              <a:gs pos="100000">
                <a:schemeClr val="accent1">
                  <a:lumMod val="60000"/>
                  <a:lumOff val="40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7D4B8E76-0D16-5A3D-1E75-31C7A1BE2EF2}"/>
              </a:ext>
            </a:extLst>
          </p:cNvPr>
          <p:cNvSpPr>
            <a:spLocks noGrp="1"/>
          </p:cNvSpPr>
          <p:nvPr>
            <p:ph type="title"/>
          </p:nvPr>
        </p:nvSpPr>
        <p:spPr>
          <a:xfrm>
            <a:off x="1144105" y="2247350"/>
            <a:ext cx="3820159" cy="1908882"/>
          </a:xfrm>
        </p:spPr>
        <p:txBody>
          <a:bodyPr anchor="t">
            <a:normAutofit/>
          </a:bodyPr>
          <a:lstStyle/>
          <a:p>
            <a:pPr algn="ctr"/>
            <a:r>
              <a:rPr lang="en-US"/>
              <a:t>Bacchus Winery: Reports </a:t>
            </a:r>
            <a:r>
              <a:rPr lang="en-US" sz="2800"/>
              <a:t>(</a:t>
            </a:r>
            <a:r>
              <a:rPr lang="en-US" sz="2800" err="1"/>
              <a:t>Con't</a:t>
            </a:r>
            <a:r>
              <a:rPr lang="en-US" sz="2800"/>
              <a:t>)</a:t>
            </a:r>
            <a:endParaRPr lang="en-US" sz="2800" b="0"/>
          </a:p>
          <a:p>
            <a:endParaRPr lang="en-US" sz="2800"/>
          </a:p>
        </p:txBody>
      </p:sp>
      <p:graphicFrame>
        <p:nvGraphicFramePr>
          <p:cNvPr id="16" name="Content Placeholder 2">
            <a:extLst>
              <a:ext uri="{FF2B5EF4-FFF2-40B4-BE49-F238E27FC236}">
                <a16:creationId xmlns:a16="http://schemas.microsoft.com/office/drawing/2014/main" id="{0B772188-6FA4-EC83-BD1F-4DE22F120345}"/>
              </a:ext>
            </a:extLst>
          </p:cNvPr>
          <p:cNvGraphicFramePr>
            <a:graphicFrameLocks noGrp="1"/>
          </p:cNvGraphicFramePr>
          <p:nvPr>
            <p:ph idx="1"/>
            <p:extLst>
              <p:ext uri="{D42A27DB-BD31-4B8C-83A1-F6EECF244321}">
                <p14:modId xmlns:p14="http://schemas.microsoft.com/office/powerpoint/2010/main" val="2059641983"/>
              </p:ext>
            </p:extLst>
          </p:nvPr>
        </p:nvGraphicFramePr>
        <p:xfrm>
          <a:off x="6096000" y="1143002"/>
          <a:ext cx="4952999" cy="47928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488288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2B04D3-8E22-5DA7-EF22-169B6B3A2DE5}"/>
              </a:ext>
            </a:extLst>
          </p:cNvPr>
          <p:cNvSpPr>
            <a:spLocks noGrp="1"/>
          </p:cNvSpPr>
          <p:nvPr>
            <p:ph type="ctrTitle"/>
          </p:nvPr>
        </p:nvSpPr>
        <p:spPr>
          <a:xfrm>
            <a:off x="1650593" y="907544"/>
            <a:ext cx="8883404" cy="803032"/>
          </a:xfrm>
        </p:spPr>
        <p:txBody>
          <a:bodyPr>
            <a:noAutofit/>
          </a:bodyPr>
          <a:lstStyle/>
          <a:p>
            <a:r>
              <a:rPr lang="en-US"/>
              <a:t>Supplier Delivery Performance Report</a:t>
            </a:r>
          </a:p>
        </p:txBody>
      </p:sp>
      <p:sp>
        <p:nvSpPr>
          <p:cNvPr id="3" name="Content Placeholder 2">
            <a:extLst>
              <a:ext uri="{FF2B5EF4-FFF2-40B4-BE49-F238E27FC236}">
                <a16:creationId xmlns:a16="http://schemas.microsoft.com/office/drawing/2014/main" id="{C2AD4B96-FFD2-08E3-0587-1EE9C63B52C2}"/>
              </a:ext>
            </a:extLst>
          </p:cNvPr>
          <p:cNvSpPr>
            <a:spLocks noGrp="1"/>
          </p:cNvSpPr>
          <p:nvPr>
            <p:ph type="subTitle" idx="1"/>
          </p:nvPr>
        </p:nvSpPr>
        <p:spPr>
          <a:xfrm>
            <a:off x="491143" y="2869713"/>
            <a:ext cx="4549576" cy="1882432"/>
          </a:xfrm>
        </p:spPr>
        <p:txBody>
          <a:bodyPr vert="horz" lIns="91440" tIns="45720" rIns="91440" bIns="45720" rtlCol="0" anchor="t">
            <a:normAutofit/>
          </a:bodyPr>
          <a:lstStyle/>
          <a:p>
            <a:r>
              <a:rPr lang="en-US" sz="1700">
                <a:latin typeface="Neue Haas Grotesk Text Pro"/>
              </a:rPr>
              <a:t>This report will track the delivery times of each supplier, comparing expected delivery dates with actual delivery dates to identify any delays. It also reports which suppliers are causing delays and by how many days. </a:t>
            </a:r>
          </a:p>
        </p:txBody>
      </p:sp>
      <p:pic>
        <p:nvPicPr>
          <p:cNvPr id="5" name="Picture 4" descr="A screenshot of a computer&#10;&#10;Description automatically generated">
            <a:extLst>
              <a:ext uri="{FF2B5EF4-FFF2-40B4-BE49-F238E27FC236}">
                <a16:creationId xmlns:a16="http://schemas.microsoft.com/office/drawing/2014/main" id="{FD6C482E-113A-5067-CF70-5322899C7BD3}"/>
              </a:ext>
            </a:extLst>
          </p:cNvPr>
          <p:cNvPicPr>
            <a:picLocks noChangeAspect="1"/>
          </p:cNvPicPr>
          <p:nvPr/>
        </p:nvPicPr>
        <p:blipFill>
          <a:blip r:embed="rId2"/>
          <a:srcRect t="281" b="53090"/>
          <a:stretch/>
        </p:blipFill>
        <p:spPr>
          <a:xfrm>
            <a:off x="5129604" y="2869105"/>
            <a:ext cx="6742981" cy="160333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2900047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2B04D3-8E22-5DA7-EF22-169B6B3A2DE5}"/>
              </a:ext>
            </a:extLst>
          </p:cNvPr>
          <p:cNvSpPr>
            <a:spLocks noGrp="1"/>
          </p:cNvSpPr>
          <p:nvPr>
            <p:ph type="title"/>
          </p:nvPr>
        </p:nvSpPr>
        <p:spPr>
          <a:xfrm>
            <a:off x="2186729" y="818239"/>
            <a:ext cx="8774262" cy="891940"/>
          </a:xfrm>
        </p:spPr>
        <p:txBody>
          <a:bodyPr>
            <a:normAutofit/>
          </a:bodyPr>
          <a:lstStyle/>
          <a:p>
            <a:r>
              <a:rPr lang="en-US" sz="3600"/>
              <a:t>Wine Sales Performance Report</a:t>
            </a:r>
          </a:p>
        </p:txBody>
      </p:sp>
      <p:sp>
        <p:nvSpPr>
          <p:cNvPr id="3" name="Content Placeholder 2">
            <a:extLst>
              <a:ext uri="{FF2B5EF4-FFF2-40B4-BE49-F238E27FC236}">
                <a16:creationId xmlns:a16="http://schemas.microsoft.com/office/drawing/2014/main" id="{C2AD4B96-FFD2-08E3-0587-1EE9C63B52C2}"/>
              </a:ext>
            </a:extLst>
          </p:cNvPr>
          <p:cNvSpPr>
            <a:spLocks noGrp="1"/>
          </p:cNvSpPr>
          <p:nvPr>
            <p:ph type="body" idx="1"/>
          </p:nvPr>
        </p:nvSpPr>
        <p:spPr>
          <a:xfrm>
            <a:off x="571357" y="2557664"/>
            <a:ext cx="4950528" cy="3487882"/>
          </a:xfrm>
        </p:spPr>
        <p:txBody>
          <a:bodyPr vert="horz" lIns="91440" tIns="45720" rIns="91440" bIns="45720" rtlCol="0" anchor="t">
            <a:normAutofit fontScale="85000" lnSpcReduction="10000"/>
          </a:bodyPr>
          <a:lstStyle/>
          <a:p>
            <a:r>
              <a:rPr lang="en-US">
                <a:latin typeface="Neue Haas Grotesk Text Pro"/>
              </a:rPr>
              <a:t>This report will analyze the sales performance of each type of wine (Merlot, Cabernet, Chablis, and Chardonnay), identifying which wines are underperforming and which distributors are carrying each wine. It generates order data based on wine type and breaks down the total amount of orders for each type of wine carried by Bacchus Winery. The report also provides a summary of total sales which includes the number of red and white wine bottles sold and their variations. </a:t>
            </a:r>
          </a:p>
        </p:txBody>
      </p:sp>
      <p:pic>
        <p:nvPicPr>
          <p:cNvPr id="5" name="Picture 4" descr="A black screen with white text&#10;&#10;Description automatically generated">
            <a:extLst>
              <a:ext uri="{FF2B5EF4-FFF2-40B4-BE49-F238E27FC236}">
                <a16:creationId xmlns:a16="http://schemas.microsoft.com/office/drawing/2014/main" id="{C0142094-0F4C-69D3-8BCE-80DBB72B7E69}"/>
              </a:ext>
            </a:extLst>
          </p:cNvPr>
          <p:cNvPicPr>
            <a:picLocks noChangeAspect="1"/>
          </p:cNvPicPr>
          <p:nvPr/>
        </p:nvPicPr>
        <p:blipFill>
          <a:blip r:embed="rId2"/>
          <a:stretch>
            <a:fillRect/>
          </a:stretch>
        </p:blipFill>
        <p:spPr>
          <a:xfrm>
            <a:off x="5770244" y="2798506"/>
            <a:ext cx="6096000" cy="240093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964079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2B04D3-8E22-5DA7-EF22-169B6B3A2DE5}"/>
              </a:ext>
            </a:extLst>
          </p:cNvPr>
          <p:cNvSpPr>
            <a:spLocks noGrp="1"/>
          </p:cNvSpPr>
          <p:nvPr>
            <p:ph type="ctrTitle"/>
          </p:nvPr>
        </p:nvSpPr>
        <p:spPr>
          <a:xfrm>
            <a:off x="1933185" y="788336"/>
            <a:ext cx="8330171" cy="937821"/>
          </a:xfrm>
        </p:spPr>
        <p:txBody>
          <a:bodyPr>
            <a:normAutofit/>
          </a:bodyPr>
          <a:lstStyle/>
          <a:p>
            <a:pPr algn="ctr"/>
            <a:r>
              <a:rPr lang="en-US"/>
              <a:t>Employee Work Hours Report</a:t>
            </a:r>
          </a:p>
        </p:txBody>
      </p:sp>
      <p:sp>
        <p:nvSpPr>
          <p:cNvPr id="3" name="Content Placeholder 2">
            <a:extLst>
              <a:ext uri="{FF2B5EF4-FFF2-40B4-BE49-F238E27FC236}">
                <a16:creationId xmlns:a16="http://schemas.microsoft.com/office/drawing/2014/main" id="{C2AD4B96-FFD2-08E3-0587-1EE9C63B52C2}"/>
              </a:ext>
            </a:extLst>
          </p:cNvPr>
          <p:cNvSpPr>
            <a:spLocks noGrp="1"/>
          </p:cNvSpPr>
          <p:nvPr>
            <p:ph type="subTitle" idx="1"/>
          </p:nvPr>
        </p:nvSpPr>
        <p:spPr>
          <a:xfrm>
            <a:off x="388309" y="2379953"/>
            <a:ext cx="5029198" cy="2864414"/>
          </a:xfrm>
        </p:spPr>
        <p:txBody>
          <a:bodyPr vert="horz" lIns="91440" tIns="45720" rIns="91440" bIns="45720" rtlCol="0" anchor="t">
            <a:normAutofit/>
          </a:bodyPr>
          <a:lstStyle/>
          <a:p>
            <a:pPr marL="0" indent="0">
              <a:buNone/>
            </a:pPr>
            <a:r>
              <a:rPr lang="en-US" sz="1700">
                <a:latin typeface="Neue Haas Grotesk Text Pro"/>
              </a:rPr>
              <a:t>This report will track the number of hours worked by each employee over the last four quarters including applicable overtime, helping to identify any patterns or issues with employee work hours. It generates data on the daily hours worked by each employee and includes those who are projected to have overtime, specifying the amount of overtime expected. </a:t>
            </a:r>
            <a:endParaRPr lang="en-US" sz="1700"/>
          </a:p>
        </p:txBody>
      </p:sp>
      <p:pic>
        <p:nvPicPr>
          <p:cNvPr id="7" name="Picture 6" descr="A screenshot of a computer screen&#10;&#10;Description automatically generated">
            <a:extLst>
              <a:ext uri="{FF2B5EF4-FFF2-40B4-BE49-F238E27FC236}">
                <a16:creationId xmlns:a16="http://schemas.microsoft.com/office/drawing/2014/main" id="{89DFFE83-7D88-16C3-5869-6EEB9A51E06F}"/>
              </a:ext>
            </a:extLst>
          </p:cNvPr>
          <p:cNvPicPr>
            <a:picLocks noChangeAspect="1"/>
          </p:cNvPicPr>
          <p:nvPr/>
        </p:nvPicPr>
        <p:blipFill>
          <a:blip r:embed="rId2"/>
          <a:stretch>
            <a:fillRect/>
          </a:stretch>
        </p:blipFill>
        <p:spPr>
          <a:xfrm>
            <a:off x="5511866" y="2511866"/>
            <a:ext cx="6315825" cy="248527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59609313"/>
      </p:ext>
    </p:extLst>
  </p:cSld>
  <p:clrMapOvr>
    <a:masterClrMapping/>
  </p:clrMapOvr>
</p:sld>
</file>

<file path=ppt/theme/theme1.xml><?xml version="1.0" encoding="utf-8"?>
<a:theme xmlns:a="http://schemas.openxmlformats.org/drawingml/2006/main" name="SwellVTI">
  <a:themeElements>
    <a:clrScheme name="Swell">
      <a:dk1>
        <a:sysClr val="windowText" lastClr="000000"/>
      </a:dk1>
      <a:lt1>
        <a:sysClr val="window" lastClr="FFFFFF"/>
      </a:lt1>
      <a:dk2>
        <a:srgbClr val="233B47"/>
      </a:dk2>
      <a:lt2>
        <a:srgbClr val="FEEFD9"/>
      </a:lt2>
      <a:accent1>
        <a:srgbClr val="16AEA7"/>
      </a:accent1>
      <a:accent2>
        <a:srgbClr val="618F88"/>
      </a:accent2>
      <a:accent3>
        <a:srgbClr val="7A9973"/>
      </a:accent3>
      <a:accent4>
        <a:srgbClr val="8AAE8E"/>
      </a:accent4>
      <a:accent5>
        <a:srgbClr val="EB8F60"/>
      </a:accent5>
      <a:accent6>
        <a:srgbClr val="E57A6F"/>
      </a:accent6>
      <a:hlink>
        <a:srgbClr val="13968F"/>
      </a:hlink>
      <a:folHlink>
        <a:srgbClr val="E56152"/>
      </a:folHlink>
    </a:clrScheme>
    <a:fontScheme name="Neue Haas">
      <a:majorFont>
        <a:latin typeface="Neue Haas Grotesk Text Pro"/>
        <a:ea typeface=""/>
        <a:cs typeface=""/>
      </a:majorFont>
      <a:minorFont>
        <a:latin typeface="Neue Haas Grotesk Tex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wellVTI" id="{8361A04D-931A-43DC-973B-1B0B1DD5DECC}" vid="{6DDB23E8-D18E-4BDA-98D6-324466149EBD}"/>
    </a:ext>
  </a:extLst>
</a:theme>
</file>

<file path=docProps/app.xml><?xml version="1.0" encoding="utf-8"?>
<Properties xmlns="http://schemas.openxmlformats.org/officeDocument/2006/extended-properties" xmlns:vt="http://schemas.openxmlformats.org/officeDocument/2006/docPropsVTypes">
  <Template>office theme</Template>
  <TotalTime>0</TotalTime>
  <Words>902</Words>
  <Application>Microsoft Office PowerPoint</Application>
  <PresentationFormat>Widescreen</PresentationFormat>
  <Paragraphs>67</Paragraphs>
  <Slides>13</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13</vt:i4>
      </vt:variant>
    </vt:vector>
  </HeadingPairs>
  <TitlesOfParts>
    <vt:vector size="16" baseType="lpstr">
      <vt:lpstr>Arial</vt:lpstr>
      <vt:lpstr>Neue Haas Grotesk Text Pro</vt:lpstr>
      <vt:lpstr>SwellVTI</vt:lpstr>
      <vt:lpstr>Bacchus Winery Module 11.2 Project Forum Assignment: Milestone #4</vt:lpstr>
      <vt:lpstr>Group Introduction</vt:lpstr>
      <vt:lpstr>Bacchus Winery: Case Study</vt:lpstr>
      <vt:lpstr>PowerPoint Presentation</vt:lpstr>
      <vt:lpstr>Bacchus Winery: Reports</vt:lpstr>
      <vt:lpstr>Bacchus Winery: Reports (Con't) </vt:lpstr>
      <vt:lpstr>Supplier Delivery Performance Report</vt:lpstr>
      <vt:lpstr>Wine Sales Performance Report</vt:lpstr>
      <vt:lpstr>Employee Work Hours Report</vt:lpstr>
      <vt:lpstr>Bacchus Winery: Assumptions Supplier Behavior</vt:lpstr>
      <vt:lpstr>Bacchus Winery: Assumptions Wine Sales and Distribution </vt:lpstr>
      <vt:lpstr>Bacchus Winery: Assumptions  Employee Work Hours  </vt:lpstr>
      <vt:lpstr>Bacchus Winery: Assumptions Inventory Management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Julie Sakai</dc:creator>
  <cp:lastModifiedBy>Julie Sakai</cp:lastModifiedBy>
  <cp:revision>135</cp:revision>
  <dcterms:created xsi:type="dcterms:W3CDTF">2024-10-02T14:03:57Z</dcterms:created>
  <dcterms:modified xsi:type="dcterms:W3CDTF">2024-10-14T01:37:29Z</dcterms:modified>
</cp:coreProperties>
</file>